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5"/>
  </p:notesMasterIdLst>
  <p:sldIdLst>
    <p:sldId id="256" r:id="rId2"/>
    <p:sldId id="591" r:id="rId3"/>
    <p:sldId id="507" r:id="rId4"/>
    <p:sldId id="592" r:id="rId5"/>
    <p:sldId id="594" r:id="rId6"/>
    <p:sldId id="593" r:id="rId7"/>
    <p:sldId id="643" r:id="rId8"/>
    <p:sldId id="524" r:id="rId9"/>
    <p:sldId id="584" r:id="rId10"/>
    <p:sldId id="263" r:id="rId11"/>
    <p:sldId id="523" r:id="rId12"/>
    <p:sldId id="566" r:id="rId13"/>
    <p:sldId id="549" r:id="rId14"/>
    <p:sldId id="585" r:id="rId15"/>
    <p:sldId id="495" r:id="rId16"/>
    <p:sldId id="590" r:id="rId17"/>
    <p:sldId id="598" r:id="rId18"/>
    <p:sldId id="635" r:id="rId19"/>
    <p:sldId id="599" r:id="rId20"/>
    <p:sldId id="612" r:id="rId21"/>
    <p:sldId id="611" r:id="rId22"/>
    <p:sldId id="613" r:id="rId23"/>
    <p:sldId id="647" r:id="rId24"/>
    <p:sldId id="600" r:id="rId25"/>
    <p:sldId id="601" r:id="rId26"/>
    <p:sldId id="602" r:id="rId27"/>
    <p:sldId id="603" r:id="rId28"/>
    <p:sldId id="605" r:id="rId29"/>
    <p:sldId id="606" r:id="rId30"/>
    <p:sldId id="644" r:id="rId31"/>
    <p:sldId id="645" r:id="rId32"/>
    <p:sldId id="607" r:id="rId33"/>
    <p:sldId id="608" r:id="rId34"/>
    <p:sldId id="615" r:id="rId35"/>
    <p:sldId id="617" r:id="rId36"/>
    <p:sldId id="618" r:id="rId37"/>
    <p:sldId id="619" r:id="rId38"/>
    <p:sldId id="620" r:id="rId39"/>
    <p:sldId id="622" r:id="rId40"/>
    <p:sldId id="577" r:id="rId41"/>
    <p:sldId id="625" r:id="rId42"/>
    <p:sldId id="500" r:id="rId43"/>
    <p:sldId id="540" r:id="rId44"/>
    <p:sldId id="636" r:id="rId45"/>
    <p:sldId id="623" r:id="rId46"/>
    <p:sldId id="624" r:id="rId47"/>
    <p:sldId id="637" r:id="rId48"/>
    <p:sldId id="638" r:id="rId49"/>
    <p:sldId id="501" r:id="rId50"/>
    <p:sldId id="639" r:id="rId51"/>
    <p:sldId id="641" r:id="rId52"/>
    <p:sldId id="555" r:id="rId53"/>
    <p:sldId id="621" r:id="rId54"/>
    <p:sldId id="626" r:id="rId55"/>
    <p:sldId id="492" r:id="rId56"/>
    <p:sldId id="630" r:id="rId57"/>
    <p:sldId id="631" r:id="rId58"/>
    <p:sldId id="640" r:id="rId59"/>
    <p:sldId id="634" r:id="rId60"/>
    <p:sldId id="650" r:id="rId61"/>
    <p:sldId id="648" r:id="rId62"/>
    <p:sldId id="642" r:id="rId63"/>
    <p:sldId id="564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3366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8" autoAdjust="0"/>
    <p:restoredTop sz="96715" autoAdjust="0"/>
  </p:normalViewPr>
  <p:slideViewPr>
    <p:cSldViewPr>
      <p:cViewPr varScale="1">
        <p:scale>
          <a:sx n="71" d="100"/>
          <a:sy n="71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F26EE9-D9F4-42F5-9EFA-D0300B469C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1B981-0FAC-4B55-8899-BCB53A717AFD}" type="slidenum">
              <a:rPr lang="en-US"/>
              <a:pPr/>
              <a:t>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68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8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4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/>
            </a:lvl1pPr>
          </a:lstStyle>
          <a:p>
            <a:fld id="{5BB9CB9A-2BC1-49CB-AF8F-36D1B5BA4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E410-C166-4B42-8539-DE6803657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1D2DE-7636-4D74-95FA-741383C38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C429F4-FE3C-44FF-9DE1-C10B1F6AB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61E75-0A36-4FDB-8973-BA647DC58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56485-6CC7-46E5-9778-D67D05E39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3FDA3-D3FF-420E-8808-549ED128D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72863-2E41-4B6B-A2C7-2DC55F0EE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A4008-757E-43A1-AEFD-EEB390A21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F7F8B-4380-4195-B5FB-0B1210152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9962-DFD2-449C-BC0D-7070DF5F9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5DAF-47C8-42B3-8279-4B838D42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8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8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8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8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59F366-1542-4B39-ACBA-4A9715E232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cse.nd.edu/people/faculty_bio.php?id=100000064" TargetMode="External"/><Relationship Id="rId7" Type="http://schemas.openxmlformats.org/officeDocument/2006/relationships/hyperlink" Target="http://www.cse.nd.edu/~dthain/images/thain-sc05-small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hyperlink" Target="http://images.google.com/imgres?imgurl=http://i.realone.com/assets/rn/img/1/2/9/6/9156921-9156924-slarge.jpg&amp;imgrefurl=http://www.rollingstone.com/news/story/9156881/elvis_lives_on_the_singles_chart&amp;h=344&amp;w=344&amp;sz=50&amp;hl=en&amp;start=5&amp;tbnid=t6Dw5Wamek9YrM:&amp;tbnh=120&amp;tbnw=120&amp;prev=/images?q=elvis+presley&amp;gbv=2&amp;svnum=10&amp;hl=en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e.nd.edu/people/faculty_bio.php?id=100000064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31.jpeg"/><Relationship Id="rId2" Type="http://schemas.openxmlformats.org/officeDocument/2006/relationships/hyperlink" Target="http://www.cse.nd.edu/people/faculty_bio.php?id=100000003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se.nd.edu/people/faculty_bio.php?id=100000042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8.jpeg"/><Relationship Id="rId10" Type="http://schemas.openxmlformats.org/officeDocument/2006/relationships/hyperlink" Target="http://www.cse.nd.edu/people/faculty_bio.php?id=100000049" TargetMode="External"/><Relationship Id="rId4" Type="http://schemas.openxmlformats.org/officeDocument/2006/relationships/hyperlink" Target="http://www.cse.nd.edu/people/faculty_bio.php?id=100000045" TargetMode="Externa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images.google.com/imgres?imgurl=http://www.cse.ohio-state.edu/mlss09/nsf_logo.jpg&amp;imgrefurl=http://www.cse.ohio-state.edu/mlss09/&amp;usg=__zxcUX_lch5XLVcIZHfU-LnOxe0E=&amp;h=692&amp;w=692&amp;sz=173&amp;hl=en&amp;start=1&amp;sig2=3X2k5jwHk0f0y8d74GDuuQ&amp;tbnid=PoXQ4GjK2sVdaM:&amp;tbnh=139&amp;tbnw=139&amp;prev=/images%3Fq%3Dnsf%2Blogo%26gbv%3D2%26hl%3Den&amp;ei=PnuBSonmEdTymQfc3O2rC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isc.edu/condo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677AC5F-EF33-47C7-A844-597A82DF415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305800" cy="2076450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Computational Abstractions: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Strategies for Scaling Up Applications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3058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Douglas </a:t>
            </a:r>
            <a:r>
              <a:rPr lang="en-US" sz="3200" dirty="0" err="1"/>
              <a:t>Thain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University of Notre Dame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Institute for Computational Economics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University of Chicago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27 July 2012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0A3-4054-44CA-A1AA-EDAD0052B64B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2000" b="9000"/>
          <a:stretch>
            <a:fillRect/>
          </a:stretch>
        </p:blipFill>
        <p:spPr bwMode="auto">
          <a:xfrm>
            <a:off x="-1676400" y="381000"/>
            <a:ext cx="1219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greencloud.crc.nd.edu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005 Oct09 SB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524000"/>
            <a:ext cx="4800600" cy="3200400"/>
          </a:xfrm>
          <a:prstGeom prst="rect">
            <a:avLst/>
          </a:prstGeom>
        </p:spPr>
      </p:pic>
      <p:pic>
        <p:nvPicPr>
          <p:cNvPr id="5" name="Picture 4" descr="001 Oct09 SDD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038600" y="3134944"/>
            <a:ext cx="5105400" cy="364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Superclusters</a:t>
            </a:r>
            <a:r>
              <a:rPr lang="en-US" dirty="0" smtClean="0"/>
              <a:t> by the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367046"/>
            <a:ext cx="89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http://arstechnica.com/business/news/2011/09/30000-core-cluster-built-on-amazon-ec2-cloud.ars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The Bad News:</a:t>
            </a:r>
            <a:br>
              <a:rPr lang="en-US" dirty="0" smtClean="0"/>
            </a:br>
            <a:r>
              <a:rPr lang="en-US" dirty="0" smtClean="0"/>
              <a:t>It is inconvenient.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A43-B528-42CB-B66E-B92F47A992BB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30186"/>
            <a:ext cx="8088313" cy="3046414"/>
            <a:chOff x="384" y="96"/>
            <a:chExt cx="5095" cy="1919"/>
          </a:xfrm>
        </p:grpSpPr>
        <p:pic>
          <p:nvPicPr>
            <p:cNvPr id="257027" name="Picture 3" descr="j043049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84"/>
              <a:ext cx="1320" cy="1248"/>
            </a:xfrm>
            <a:prstGeom prst="rect">
              <a:avLst/>
            </a:prstGeom>
            <a:noFill/>
          </p:spPr>
        </p:pic>
        <p:sp>
          <p:nvSpPr>
            <p:cNvPr id="257028" name="Text Box 4"/>
            <p:cNvSpPr txBox="1">
              <a:spLocks noChangeArrowheads="1"/>
            </p:cNvSpPr>
            <p:nvPr/>
          </p:nvSpPr>
          <p:spPr bwMode="auto">
            <a:xfrm>
              <a:off x="1872" y="96"/>
              <a:ext cx="3607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I have a standard, debugged, trusted application that runs on my laptop.</a:t>
              </a:r>
            </a:p>
            <a:p>
              <a:r>
                <a:rPr lang="en-US" sz="2400" dirty="0" smtClean="0"/>
                <a:t> </a:t>
              </a:r>
            </a:p>
            <a:p>
              <a:r>
                <a:rPr lang="en-US" sz="2400" dirty="0" smtClean="0"/>
                <a:t>A toy problem completes in one hour.</a:t>
              </a:r>
            </a:p>
            <a:p>
              <a:r>
                <a:rPr lang="en-US" sz="2400" dirty="0" smtClean="0"/>
                <a:t>A real problem will take a month (I think.)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Can I get a single result faster?</a:t>
              </a:r>
            </a:p>
            <a:p>
              <a:r>
                <a:rPr lang="en-US" sz="2400" dirty="0" smtClean="0"/>
                <a:t>Can I get more results in the same time?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3400" y="3600271"/>
            <a:ext cx="4114800" cy="2190929"/>
            <a:chOff x="533400" y="3600271"/>
            <a:chExt cx="4114800" cy="2190929"/>
          </a:xfrm>
        </p:grpSpPr>
        <p:pic>
          <p:nvPicPr>
            <p:cNvPr id="257036" name="Picture 12" descr="rice_data_center06052007x300"/>
            <p:cNvPicPr>
              <a:picLocks noChangeAspect="1" noChangeArrowheads="1"/>
            </p:cNvPicPr>
            <p:nvPr/>
          </p:nvPicPr>
          <p:blipFill>
            <a:blip r:embed="rId3" cstate="print"/>
            <a:srcRect l="40476"/>
            <a:stretch>
              <a:fillRect/>
            </a:stretch>
          </p:blipFill>
          <p:spPr bwMode="auto">
            <a:xfrm>
              <a:off x="533400" y="3624262"/>
              <a:ext cx="1905004" cy="2166938"/>
            </a:xfrm>
            <a:prstGeom prst="rect">
              <a:avLst/>
            </a:prstGeom>
            <a:noFill/>
          </p:spPr>
        </p:pic>
        <p:sp>
          <p:nvSpPr>
            <p:cNvPr id="257037" name="Text Box 13"/>
            <p:cNvSpPr txBox="1">
              <a:spLocks noChangeArrowheads="1"/>
            </p:cNvSpPr>
            <p:nvPr/>
          </p:nvSpPr>
          <p:spPr bwMode="auto">
            <a:xfrm>
              <a:off x="2546343" y="3600271"/>
              <a:ext cx="21018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Last year,</a:t>
              </a:r>
            </a:p>
            <a:p>
              <a:r>
                <a:rPr lang="en-US" sz="2400" dirty="0" smtClean="0"/>
                <a:t>I heard about</a:t>
              </a:r>
            </a:p>
            <a:p>
              <a:r>
                <a:rPr lang="en-US" sz="2400" dirty="0" smtClean="0"/>
                <a:t>this grid thing.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19400" y="6106180"/>
            <a:ext cx="3398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What do I do next?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4648200" y="3429000"/>
            <a:ext cx="4086225" cy="2722145"/>
            <a:chOff x="4648200" y="3429000"/>
            <a:chExt cx="4086225" cy="2722145"/>
          </a:xfrm>
        </p:grpSpPr>
        <p:pic>
          <p:nvPicPr>
            <p:cNvPr id="277506" name="Picture 2" descr="http://imgs.sfgate.com/blogs/images/sfgate/ybenjamin/2009/09/02/question-clou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429000"/>
              <a:ext cx="1724025" cy="2722145"/>
            </a:xfrm>
            <a:prstGeom prst="rect">
              <a:avLst/>
            </a:prstGeom>
            <a:noFill/>
          </p:spPr>
        </p:pic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648200" y="4743271"/>
              <a:ext cx="23246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smtClean="0"/>
                <a:t>This year,</a:t>
              </a:r>
            </a:p>
            <a:p>
              <a:pPr algn="r"/>
              <a:r>
                <a:rPr lang="en-US" sz="2400" dirty="0" smtClean="0"/>
                <a:t>I heard about</a:t>
              </a:r>
            </a:p>
            <a:p>
              <a:pPr algn="r"/>
              <a:r>
                <a:rPr lang="en-US" sz="2400" dirty="0" smtClean="0"/>
                <a:t>this cloud thing.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114800" cy="1169987"/>
          </a:xfrm>
        </p:spPr>
        <p:txBody>
          <a:bodyPr/>
          <a:lstStyle/>
          <a:p>
            <a:r>
              <a:rPr lang="en-US" sz="3200" dirty="0" smtClean="0"/>
              <a:t>What you want.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329238"/>
            <a:ext cx="2133600" cy="457200"/>
          </a:xfrm>
        </p:spPr>
        <p:txBody>
          <a:bodyPr/>
          <a:lstStyle/>
          <a:p>
            <a:fld id="{C1061E75-0A36-4FDB-8973-BA647DC58F8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48200" y="457200"/>
            <a:ext cx="41148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you get.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9" descr="datacen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199"/>
            <a:ext cx="3657600" cy="424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BM%20Thinkpad%20X41%20Not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95600"/>
            <a:ext cx="1676400" cy="15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80000" y="2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goes wrong? Everything!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Scaling up from 10 to 10,000 tasks violates ten different hard coded limits in the kernel, the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, the network, and the application.</a:t>
            </a:r>
          </a:p>
          <a:p>
            <a:r>
              <a:rPr lang="en-US" sz="2400" dirty="0" smtClean="0"/>
              <a:t>Failures are everywhere!  Exposing error messages is confusing, but hiding errors causes unbounded delays.</a:t>
            </a:r>
          </a:p>
          <a:p>
            <a:r>
              <a:rPr lang="en-US" sz="2400" dirty="0" smtClean="0"/>
              <a:t>User didn’t know that program relies on 1TB of configuration files, all scattered around the home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User discovers that the program only runs correctly on Blue Sock Linux 3.2.4.7.8.2.3.5.1!</a:t>
            </a:r>
          </a:p>
          <a:p>
            <a:r>
              <a:rPr lang="en-US" sz="2400" dirty="0" smtClean="0"/>
              <a:t>User discovers that program generates different results when run on different machines.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CD5F-DC92-4C39-9942-D12235622F29}" type="slidenum">
              <a:rPr lang="en-US"/>
              <a:pPr/>
              <a:t>17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Biometrics Research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685800"/>
          </a:xfrm>
        </p:spPr>
        <p:txBody>
          <a:bodyPr/>
          <a:lstStyle/>
          <a:p>
            <a:r>
              <a:rPr lang="en-US" sz="2800" b="1"/>
              <a:t>Goal: Design robust face comparison function.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2895600"/>
            <a:ext cx="2546350" cy="3048000"/>
            <a:chOff x="3120" y="1632"/>
            <a:chExt cx="1604" cy="1920"/>
          </a:xfrm>
        </p:grpSpPr>
        <p:pic>
          <p:nvPicPr>
            <p:cNvPr id="20485" name="Picture 5" descr="DougThain_sm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1632"/>
              <a:ext cx="650" cy="720"/>
            </a:xfrm>
            <a:prstGeom prst="rect">
              <a:avLst/>
            </a:prstGeom>
            <a:noFill/>
          </p:spPr>
        </p:pic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3716" y="259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cs typeface="Arial" charset="0"/>
                </a:rPr>
                <a:t>F</a:t>
              </a:r>
            </a:p>
          </p:txBody>
        </p:sp>
        <p:cxnSp>
          <p:nvCxnSpPr>
            <p:cNvPr id="20487" name="AutoShape 7"/>
            <p:cNvCxnSpPr>
              <a:cxnSpLocks noChangeShapeType="1"/>
              <a:stCxn id="0" idx="2"/>
              <a:endCxn id="20486" idx="2"/>
            </p:cNvCxnSpPr>
            <p:nvPr/>
          </p:nvCxnSpPr>
          <p:spPr bwMode="auto">
            <a:xfrm rot="16200000" flipH="1">
              <a:off x="3365" y="2432"/>
              <a:ext cx="432" cy="27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488" name="AutoShape 8"/>
            <p:cNvCxnSpPr>
              <a:cxnSpLocks noChangeShapeType="1"/>
              <a:stCxn id="0" idx="2"/>
              <a:endCxn id="20486" idx="6"/>
            </p:cNvCxnSpPr>
            <p:nvPr/>
          </p:nvCxnSpPr>
          <p:spPr bwMode="auto">
            <a:xfrm rot="5400000">
              <a:off x="4016" y="2436"/>
              <a:ext cx="432" cy="26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621" y="3225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800" b="1">
                  <a:cs typeface="Arial" charset="0"/>
                </a:rPr>
                <a:t>0.05</a:t>
              </a:r>
            </a:p>
          </p:txBody>
        </p:sp>
        <p:cxnSp>
          <p:nvCxnSpPr>
            <p:cNvPr id="20490" name="AutoShape 10"/>
            <p:cNvCxnSpPr>
              <a:cxnSpLocks noChangeShapeType="1"/>
              <a:stCxn id="20486" idx="4"/>
              <a:endCxn id="20489" idx="0"/>
            </p:cNvCxnSpPr>
            <p:nvPr/>
          </p:nvCxnSpPr>
          <p:spPr bwMode="auto">
            <a:xfrm flipH="1">
              <a:off x="3898" y="2976"/>
              <a:ext cx="10" cy="2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20491" name="Picture 11" descr="9156921-9156924-slar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4" y="1632"/>
              <a:ext cx="720" cy="720"/>
            </a:xfrm>
            <a:prstGeom prst="rect">
              <a:avLst/>
            </a:prstGeom>
            <a:noFill/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06525" y="2895600"/>
            <a:ext cx="2555875" cy="3048000"/>
            <a:chOff x="886" y="1632"/>
            <a:chExt cx="1610" cy="1920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1561" y="259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cs typeface="Arial" charset="0"/>
                </a:rPr>
                <a:t>F</a:t>
              </a:r>
            </a:p>
          </p:txBody>
        </p:sp>
        <p:pic>
          <p:nvPicPr>
            <p:cNvPr id="20494" name="Picture 14" descr="Movie About Cooperative Computi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6" y="1632"/>
              <a:ext cx="816" cy="730"/>
            </a:xfrm>
            <a:prstGeom prst="rect">
              <a:avLst/>
            </a:prstGeom>
            <a:noFill/>
          </p:spPr>
        </p:pic>
        <p:cxnSp>
          <p:nvCxnSpPr>
            <p:cNvPr id="20495" name="AutoShape 15"/>
            <p:cNvCxnSpPr>
              <a:cxnSpLocks noChangeShapeType="1"/>
              <a:stCxn id="0" idx="2"/>
              <a:endCxn id="20493" idx="2"/>
            </p:cNvCxnSpPr>
            <p:nvPr/>
          </p:nvCxnSpPr>
          <p:spPr bwMode="auto">
            <a:xfrm rot="16200000" flipH="1">
              <a:off x="1217" y="2439"/>
              <a:ext cx="422" cy="26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496" name="AutoShape 16"/>
            <p:cNvCxnSpPr>
              <a:cxnSpLocks noChangeShapeType="1"/>
              <a:stCxn id="0" idx="2"/>
              <a:endCxn id="20493" idx="6"/>
            </p:cNvCxnSpPr>
            <p:nvPr/>
          </p:nvCxnSpPr>
          <p:spPr bwMode="auto">
            <a:xfrm rot="5400000">
              <a:off x="1842" y="2455"/>
              <a:ext cx="432" cy="22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1465" y="3225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800" b="1">
                  <a:cs typeface="Arial" charset="0"/>
                </a:rPr>
                <a:t>0.97</a:t>
              </a:r>
            </a:p>
          </p:txBody>
        </p:sp>
        <p:cxnSp>
          <p:nvCxnSpPr>
            <p:cNvPr id="20498" name="AutoShape 18"/>
            <p:cNvCxnSpPr>
              <a:cxnSpLocks noChangeShapeType="1"/>
              <a:stCxn id="20493" idx="4"/>
              <a:endCxn id="20497" idx="0"/>
            </p:cNvCxnSpPr>
            <p:nvPr/>
          </p:nvCxnSpPr>
          <p:spPr bwMode="auto">
            <a:xfrm flipH="1">
              <a:off x="1742" y="2976"/>
              <a:ext cx="11" cy="2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20499" name="Picture 19" descr="DougThain_sm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6" y="1632"/>
              <a:ext cx="650" cy="72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99744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0194-870A-44D3-8B54-CDA64EC4E3C8}" type="slidenum">
              <a:rPr lang="en-US"/>
              <a:pPr/>
              <a:t>19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Similarity Matrix Construction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ph type="tbl" idx="1"/>
          </p:nvPr>
        </p:nvGraphicFramePr>
        <p:xfrm>
          <a:off x="473075" y="1828800"/>
          <a:ext cx="5410200" cy="4495802"/>
        </p:xfrm>
        <a:graphic>
          <a:graphicData uri="http://schemas.openxmlformats.org/drawingml/2006/table">
            <a:tbl>
              <a:tblPr/>
              <a:tblGrid>
                <a:gridCol w="773113"/>
                <a:gridCol w="773112"/>
                <a:gridCol w="773113"/>
                <a:gridCol w="771525"/>
                <a:gridCol w="773112"/>
                <a:gridCol w="773113"/>
                <a:gridCol w="773112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73" name="Picture 69" descr="ramzi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275" y="1828800"/>
            <a:ext cx="609600" cy="609600"/>
          </a:xfrm>
          <a:prstGeom prst="rect">
            <a:avLst/>
          </a:prstGeom>
          <a:noFill/>
        </p:spPr>
      </p:pic>
      <p:pic>
        <p:nvPicPr>
          <p:cNvPr id="21574" name="Picture 70" descr="SurendarChandra_sma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5275" y="1828800"/>
            <a:ext cx="609600" cy="609600"/>
          </a:xfrm>
          <a:prstGeom prst="rect">
            <a:avLst/>
          </a:prstGeom>
          <a:noFill/>
        </p:spPr>
      </p:pic>
      <p:pic>
        <p:nvPicPr>
          <p:cNvPr id="21575" name="Picture 71" descr="JayBrockman_smal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7275" y="1828800"/>
            <a:ext cx="609600" cy="609600"/>
          </a:xfrm>
          <a:prstGeom prst="rect">
            <a:avLst/>
          </a:prstGeom>
          <a:noFill/>
        </p:spPr>
      </p:pic>
      <p:pic>
        <p:nvPicPr>
          <p:cNvPr id="21576" name="Picture 72" descr="DougThain_smal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1828800"/>
            <a:ext cx="549275" cy="609600"/>
          </a:xfrm>
          <a:prstGeom prst="rect">
            <a:avLst/>
          </a:prstGeom>
          <a:noFill/>
        </p:spPr>
      </p:pic>
      <p:pic>
        <p:nvPicPr>
          <p:cNvPr id="21577" name="Picture 73" descr="KevinBowyer_smal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9275" y="2514600"/>
            <a:ext cx="609600" cy="609600"/>
          </a:xfrm>
          <a:prstGeom prst="rect">
            <a:avLst/>
          </a:prstGeom>
          <a:noFill/>
        </p:spPr>
      </p:pic>
      <p:pic>
        <p:nvPicPr>
          <p:cNvPr id="21578" name="Picture 74" descr="JayBrockman_smal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275" y="4419600"/>
            <a:ext cx="609600" cy="609600"/>
          </a:xfrm>
          <a:prstGeom prst="rect">
            <a:avLst/>
          </a:prstGeom>
          <a:noFill/>
        </p:spPr>
      </p:pic>
      <p:pic>
        <p:nvPicPr>
          <p:cNvPr id="21579" name="Picture 75" descr="ramzi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3124200"/>
            <a:ext cx="609600" cy="609600"/>
          </a:xfrm>
          <a:prstGeom prst="rect">
            <a:avLst/>
          </a:prstGeom>
          <a:noFill/>
        </p:spPr>
      </p:pic>
      <p:pic>
        <p:nvPicPr>
          <p:cNvPr id="21580" name="Picture 76" descr="SurendarChandra_sma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3733800"/>
            <a:ext cx="609600" cy="609600"/>
          </a:xfrm>
          <a:prstGeom prst="rect">
            <a:avLst/>
          </a:prstGeom>
          <a:noFill/>
        </p:spPr>
      </p:pic>
      <p:pic>
        <p:nvPicPr>
          <p:cNvPr id="21581" name="Picture 77" descr="DougThain_smal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5029200"/>
            <a:ext cx="533400" cy="609600"/>
          </a:xfrm>
          <a:prstGeom prst="rect">
            <a:avLst/>
          </a:prstGeom>
          <a:noFill/>
        </p:spPr>
      </p:pic>
      <p:pic>
        <p:nvPicPr>
          <p:cNvPr id="21582" name="Picture 78" descr="KevinBowyer_smal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11275" y="1828800"/>
            <a:ext cx="609600" cy="609600"/>
          </a:xfrm>
          <a:prstGeom prst="rect">
            <a:avLst/>
          </a:prstGeom>
          <a:noFill/>
        </p:spPr>
      </p:pic>
      <p:sp>
        <p:nvSpPr>
          <p:cNvPr id="21587" name="Text Box 83"/>
          <p:cNvSpPr txBox="1">
            <a:spLocks noChangeArrowheads="1"/>
          </p:cNvSpPr>
          <p:nvPr/>
        </p:nvSpPr>
        <p:spPr bwMode="auto">
          <a:xfrm>
            <a:off x="-304800" y="392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21588" name="Text Box 84"/>
          <p:cNvSpPr txBox="1">
            <a:spLocks noChangeArrowheads="1"/>
          </p:cNvSpPr>
          <p:nvPr/>
        </p:nvSpPr>
        <p:spPr bwMode="auto">
          <a:xfrm>
            <a:off x="6019800" y="2244725"/>
            <a:ext cx="3011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cs typeface="Arial" charset="0"/>
              </a:rPr>
              <a:t>Challenge Workload:</a:t>
            </a:r>
          </a:p>
          <a:p>
            <a:pPr eaLnBrk="1" hangingPunct="1"/>
            <a:endParaRPr lang="en-US" sz="2400" dirty="0">
              <a:cs typeface="Arial" charset="0"/>
            </a:endParaRPr>
          </a:p>
          <a:p>
            <a:pPr eaLnBrk="1" hangingPunct="1"/>
            <a:r>
              <a:rPr lang="en-US" sz="2400" dirty="0">
                <a:cs typeface="Arial" charset="0"/>
              </a:rPr>
              <a:t>60,000 </a:t>
            </a:r>
            <a:r>
              <a:rPr lang="en-US" sz="2400" dirty="0" smtClean="0">
                <a:cs typeface="Arial" charset="0"/>
              </a:rPr>
              <a:t>images</a:t>
            </a:r>
            <a:endParaRPr lang="en-US" sz="2400" dirty="0">
              <a:cs typeface="Arial" charset="0"/>
            </a:endParaRPr>
          </a:p>
          <a:p>
            <a:pPr eaLnBrk="1" hangingPunct="1"/>
            <a:r>
              <a:rPr lang="en-US" sz="2400" dirty="0">
                <a:cs typeface="Arial" charset="0"/>
              </a:rPr>
              <a:t>1MB each</a:t>
            </a:r>
          </a:p>
          <a:p>
            <a:pPr eaLnBrk="1" hangingPunct="1"/>
            <a:r>
              <a:rPr lang="en-US" sz="2400" dirty="0">
                <a:cs typeface="Arial" charset="0"/>
              </a:rPr>
              <a:t>.02s per F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833 CPU-days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600 TB of I/O</a:t>
            </a:r>
          </a:p>
        </p:txBody>
      </p:sp>
      <p:pic>
        <p:nvPicPr>
          <p:cNvPr id="21589" name="Picture 85" descr="[image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4463" y="1828800"/>
            <a:ext cx="476250" cy="609600"/>
          </a:xfrm>
          <a:prstGeom prst="rect">
            <a:avLst/>
          </a:prstGeom>
          <a:noFill/>
        </p:spPr>
      </p:pic>
      <p:pic>
        <p:nvPicPr>
          <p:cNvPr id="21590" name="Picture 86" descr="[image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2463" y="5695950"/>
            <a:ext cx="490537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Cooperative Computing Lab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04" y="1447800"/>
            <a:ext cx="497529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www.nd.edu/~ccl/research/ccl-july2009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0"/>
            <a:ext cx="467359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easy,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7239000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for all a in list A</a:t>
            </a:r>
          </a:p>
          <a:p>
            <a:pPr>
              <a:buNone/>
            </a:pPr>
            <a:r>
              <a:rPr lang="en-US" dirty="0" smtClean="0"/>
              <a:t>    for all b in list B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qsub</a:t>
            </a:r>
            <a:r>
              <a:rPr lang="en-US" dirty="0" smtClean="0"/>
              <a:t> compare.exe a b &gt;output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4000" dirty="0" smtClean="0"/>
              <a:t>This is easy, right?</a:t>
            </a:r>
            <a:endParaRPr lang="en-US" sz="4000" dirty="0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4572000" y="10668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7350" y="1143000"/>
            <a:ext cx="4108450" cy="2286000"/>
            <a:chOff x="192" y="720"/>
            <a:chExt cx="2588" cy="1440"/>
          </a:xfrm>
        </p:grpSpPr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192" y="720"/>
              <a:ext cx="25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Arial" charset="0"/>
                </a:rPr>
                <a:t>Try 1: Each F is a batch job.</a:t>
              </a:r>
            </a:p>
            <a:p>
              <a:pPr eaLnBrk="1" hangingPunct="1"/>
              <a:r>
                <a:rPr lang="en-US">
                  <a:cs typeface="Arial" charset="0"/>
                </a:rPr>
                <a:t>Failure: Dispatch latency &gt;&gt; F runtime.</a:t>
              </a:r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768" y="18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HN</a:t>
              </a:r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768" y="120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1200" y="120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1632" y="120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2064" y="120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cxnSp>
          <p:nvCxnSpPr>
            <p:cNvPr id="43020" name="AutoShape 12"/>
            <p:cNvCxnSpPr>
              <a:cxnSpLocks noChangeShapeType="1"/>
              <a:stCxn id="43015" idx="0"/>
              <a:endCxn id="43024" idx="4"/>
            </p:cNvCxnSpPr>
            <p:nvPr/>
          </p:nvCxnSpPr>
          <p:spPr bwMode="auto">
            <a:xfrm flipV="1">
              <a:off x="936" y="1488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21" name="AutoShape 13"/>
            <p:cNvCxnSpPr>
              <a:cxnSpLocks noChangeShapeType="1"/>
              <a:stCxn id="43015" idx="0"/>
              <a:endCxn id="43025" idx="4"/>
            </p:cNvCxnSpPr>
            <p:nvPr/>
          </p:nvCxnSpPr>
          <p:spPr bwMode="auto">
            <a:xfrm flipV="1">
              <a:off x="936" y="1488"/>
              <a:ext cx="432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22" name="AutoShape 14"/>
            <p:cNvCxnSpPr>
              <a:cxnSpLocks noChangeShapeType="1"/>
              <a:stCxn id="43015" idx="0"/>
              <a:endCxn id="43026" idx="4"/>
            </p:cNvCxnSpPr>
            <p:nvPr/>
          </p:nvCxnSpPr>
          <p:spPr bwMode="auto">
            <a:xfrm flipV="1">
              <a:off x="936" y="1488"/>
              <a:ext cx="864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23" name="AutoShape 15"/>
            <p:cNvCxnSpPr>
              <a:cxnSpLocks noChangeShapeType="1"/>
              <a:stCxn id="43015" idx="0"/>
              <a:endCxn id="43027" idx="4"/>
            </p:cNvCxnSpPr>
            <p:nvPr/>
          </p:nvCxnSpPr>
          <p:spPr bwMode="auto">
            <a:xfrm flipV="1">
              <a:off x="936" y="1488"/>
              <a:ext cx="129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3024" name="Oval 16"/>
            <p:cNvSpPr>
              <a:spLocks noChangeArrowheads="1"/>
            </p:cNvSpPr>
            <p:nvPr/>
          </p:nvSpPr>
          <p:spPr bwMode="auto">
            <a:xfrm>
              <a:off x="816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auto">
            <a:xfrm>
              <a:off x="1248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auto">
            <a:xfrm>
              <a:off x="1680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27" name="Oval 19"/>
            <p:cNvSpPr>
              <a:spLocks noChangeArrowheads="1"/>
            </p:cNvSpPr>
            <p:nvPr/>
          </p:nvSpPr>
          <p:spPr bwMode="auto">
            <a:xfrm>
              <a:off x="2112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336" y="120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029" name="Oval 21"/>
            <p:cNvSpPr>
              <a:spLocks noChangeArrowheads="1"/>
            </p:cNvSpPr>
            <p:nvPr/>
          </p:nvSpPr>
          <p:spPr bwMode="auto">
            <a:xfrm>
              <a:off x="384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cxnSp>
          <p:nvCxnSpPr>
            <p:cNvPr id="43030" name="AutoShape 22"/>
            <p:cNvCxnSpPr>
              <a:cxnSpLocks noChangeShapeType="1"/>
              <a:stCxn id="43015" idx="0"/>
              <a:endCxn id="43028" idx="2"/>
            </p:cNvCxnSpPr>
            <p:nvPr/>
          </p:nvCxnSpPr>
          <p:spPr bwMode="auto">
            <a:xfrm flipH="1" flipV="1">
              <a:off x="504" y="1536"/>
              <a:ext cx="43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1488" y="1968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auto">
            <a:xfrm>
              <a:off x="1968" y="1968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Rectangle 26"/>
            <p:cNvSpPr>
              <a:spLocks noChangeArrowheads="1"/>
            </p:cNvSpPr>
            <p:nvPr/>
          </p:nvSpPr>
          <p:spPr bwMode="auto">
            <a:xfrm>
              <a:off x="2208" y="1968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Rectangle 27"/>
            <p:cNvSpPr>
              <a:spLocks noChangeArrowheads="1"/>
            </p:cNvSpPr>
            <p:nvPr/>
          </p:nvSpPr>
          <p:spPr bwMode="auto">
            <a:xfrm>
              <a:off x="2448" y="1968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19650" y="1143000"/>
            <a:ext cx="3867150" cy="2286000"/>
            <a:chOff x="3036" y="720"/>
            <a:chExt cx="2436" cy="1440"/>
          </a:xfrm>
        </p:grpSpPr>
        <p:sp>
          <p:nvSpPr>
            <p:cNvPr id="43037" name="Text Box 29"/>
            <p:cNvSpPr txBox="1">
              <a:spLocks noChangeArrowheads="1"/>
            </p:cNvSpPr>
            <p:nvPr/>
          </p:nvSpPr>
          <p:spPr bwMode="auto">
            <a:xfrm>
              <a:off x="3036" y="720"/>
              <a:ext cx="23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Arial" charset="0"/>
                </a:rPr>
                <a:t>Try 2: Each row is a batch job.</a:t>
              </a:r>
            </a:p>
            <a:p>
              <a:pPr eaLnBrk="1" hangingPunct="1"/>
              <a:r>
                <a:rPr lang="en-US">
                  <a:cs typeface="Arial" charset="0"/>
                </a:rPr>
                <a:t>Failure: Too many small ops on FS.</a:t>
              </a:r>
            </a:p>
          </p:txBody>
        </p:sp>
        <p:sp>
          <p:nvSpPr>
            <p:cNvPr id="43038" name="Rectangle 30"/>
            <p:cNvSpPr>
              <a:spLocks noChangeArrowheads="1"/>
            </p:cNvSpPr>
            <p:nvPr/>
          </p:nvSpPr>
          <p:spPr bwMode="auto">
            <a:xfrm>
              <a:off x="3648" y="18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HN</a:t>
              </a:r>
            </a:p>
          </p:txBody>
        </p:sp>
        <p:sp>
          <p:nvSpPr>
            <p:cNvPr id="43039" name="Rectangle 31"/>
            <p:cNvSpPr>
              <a:spLocks noChangeArrowheads="1"/>
            </p:cNvSpPr>
            <p:nvPr/>
          </p:nvSpPr>
          <p:spPr bwMode="auto">
            <a:xfrm>
              <a:off x="3648" y="124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040" name="Rectangle 32"/>
            <p:cNvSpPr>
              <a:spLocks noChangeArrowheads="1"/>
            </p:cNvSpPr>
            <p:nvPr/>
          </p:nvSpPr>
          <p:spPr bwMode="auto">
            <a:xfrm>
              <a:off x="4080" y="124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041" name="Rectangle 33"/>
            <p:cNvSpPr>
              <a:spLocks noChangeArrowheads="1"/>
            </p:cNvSpPr>
            <p:nvPr/>
          </p:nvSpPr>
          <p:spPr bwMode="auto">
            <a:xfrm>
              <a:off x="4512" y="124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042" name="Rectangle 34"/>
            <p:cNvSpPr>
              <a:spLocks noChangeArrowheads="1"/>
            </p:cNvSpPr>
            <p:nvPr/>
          </p:nvSpPr>
          <p:spPr bwMode="auto">
            <a:xfrm>
              <a:off x="4944" y="124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043" name="Oval 35"/>
            <p:cNvSpPr>
              <a:spLocks noChangeArrowheads="1"/>
            </p:cNvSpPr>
            <p:nvPr/>
          </p:nvSpPr>
          <p:spPr bwMode="auto">
            <a:xfrm>
              <a:off x="3696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44" name="Oval 36"/>
            <p:cNvSpPr>
              <a:spLocks noChangeArrowheads="1"/>
            </p:cNvSpPr>
            <p:nvPr/>
          </p:nvSpPr>
          <p:spPr bwMode="auto">
            <a:xfrm>
              <a:off x="4128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45" name="Oval 37"/>
            <p:cNvSpPr>
              <a:spLocks noChangeArrowheads="1"/>
            </p:cNvSpPr>
            <p:nvPr/>
          </p:nvSpPr>
          <p:spPr bwMode="auto">
            <a:xfrm>
              <a:off x="4560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46" name="Oval 38"/>
            <p:cNvSpPr>
              <a:spLocks noChangeArrowheads="1"/>
            </p:cNvSpPr>
            <p:nvPr/>
          </p:nvSpPr>
          <p:spPr bwMode="auto">
            <a:xfrm>
              <a:off x="4992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47" name="Rectangle 39"/>
            <p:cNvSpPr>
              <a:spLocks noChangeArrowheads="1"/>
            </p:cNvSpPr>
            <p:nvPr/>
          </p:nvSpPr>
          <p:spPr bwMode="auto">
            <a:xfrm>
              <a:off x="3216" y="124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048" name="Oval 40"/>
            <p:cNvSpPr>
              <a:spLocks noChangeArrowheads="1"/>
            </p:cNvSpPr>
            <p:nvPr/>
          </p:nvSpPr>
          <p:spPr bwMode="auto">
            <a:xfrm>
              <a:off x="3264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49" name="Rectangle 41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Rectangle 42"/>
            <p:cNvSpPr>
              <a:spLocks noChangeArrowheads="1"/>
            </p:cNvSpPr>
            <p:nvPr/>
          </p:nvSpPr>
          <p:spPr bwMode="auto">
            <a:xfrm>
              <a:off x="4560" y="1968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Rectangle 43"/>
            <p:cNvSpPr>
              <a:spLocks noChangeArrowheads="1"/>
            </p:cNvSpPr>
            <p:nvPr/>
          </p:nvSpPr>
          <p:spPr bwMode="auto">
            <a:xfrm>
              <a:off x="4800" y="1968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Rectangle 44"/>
            <p:cNvSpPr>
              <a:spLocks noChangeArrowheads="1"/>
            </p:cNvSpPr>
            <p:nvPr/>
          </p:nvSpPr>
          <p:spPr bwMode="auto">
            <a:xfrm>
              <a:off x="5040" y="1968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Rectangle 45"/>
            <p:cNvSpPr>
              <a:spLocks noChangeArrowheads="1"/>
            </p:cNvSpPr>
            <p:nvPr/>
          </p:nvSpPr>
          <p:spPr bwMode="auto">
            <a:xfrm>
              <a:off x="5280" y="1968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054" name="AutoShape 46"/>
            <p:cNvCxnSpPr>
              <a:cxnSpLocks noChangeShapeType="1"/>
              <a:stCxn id="43048" idx="4"/>
              <a:endCxn id="43049" idx="0"/>
            </p:cNvCxnSpPr>
            <p:nvPr/>
          </p:nvCxnSpPr>
          <p:spPr bwMode="auto">
            <a:xfrm>
              <a:off x="3384" y="1536"/>
              <a:ext cx="1032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55" name="AutoShape 47"/>
            <p:cNvCxnSpPr>
              <a:cxnSpLocks noChangeShapeType="1"/>
              <a:stCxn id="43048" idx="4"/>
              <a:endCxn id="43050" idx="0"/>
            </p:cNvCxnSpPr>
            <p:nvPr/>
          </p:nvCxnSpPr>
          <p:spPr bwMode="auto">
            <a:xfrm>
              <a:off x="3384" y="1536"/>
              <a:ext cx="1272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56" name="AutoShape 48"/>
            <p:cNvCxnSpPr>
              <a:cxnSpLocks noChangeShapeType="1"/>
              <a:stCxn id="43048" idx="4"/>
              <a:endCxn id="43051" idx="0"/>
            </p:cNvCxnSpPr>
            <p:nvPr/>
          </p:nvCxnSpPr>
          <p:spPr bwMode="auto">
            <a:xfrm>
              <a:off x="3384" y="1536"/>
              <a:ext cx="1512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57" name="AutoShape 49"/>
            <p:cNvCxnSpPr>
              <a:cxnSpLocks noChangeShapeType="1"/>
              <a:stCxn id="43048" idx="4"/>
              <a:endCxn id="43052" idx="0"/>
            </p:cNvCxnSpPr>
            <p:nvPr/>
          </p:nvCxnSpPr>
          <p:spPr bwMode="auto">
            <a:xfrm>
              <a:off x="3384" y="1536"/>
              <a:ext cx="1752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58" name="AutoShape 50"/>
            <p:cNvCxnSpPr>
              <a:cxnSpLocks noChangeShapeType="1"/>
              <a:stCxn id="43048" idx="4"/>
              <a:endCxn id="43053" idx="0"/>
            </p:cNvCxnSpPr>
            <p:nvPr/>
          </p:nvCxnSpPr>
          <p:spPr bwMode="auto">
            <a:xfrm>
              <a:off x="3384" y="1536"/>
              <a:ext cx="1992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59" name="AutoShape 51"/>
            <p:cNvCxnSpPr>
              <a:cxnSpLocks noChangeShapeType="1"/>
              <a:stCxn id="43043" idx="4"/>
              <a:endCxn id="43049" idx="0"/>
            </p:cNvCxnSpPr>
            <p:nvPr/>
          </p:nvCxnSpPr>
          <p:spPr bwMode="auto">
            <a:xfrm>
              <a:off x="3816" y="1536"/>
              <a:ext cx="600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60" name="AutoShape 52"/>
            <p:cNvCxnSpPr>
              <a:cxnSpLocks noChangeShapeType="1"/>
              <a:stCxn id="43043" idx="4"/>
              <a:endCxn id="43050" idx="0"/>
            </p:cNvCxnSpPr>
            <p:nvPr/>
          </p:nvCxnSpPr>
          <p:spPr bwMode="auto">
            <a:xfrm>
              <a:off x="3816" y="1536"/>
              <a:ext cx="840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61" name="AutoShape 53"/>
            <p:cNvCxnSpPr>
              <a:cxnSpLocks noChangeShapeType="1"/>
              <a:stCxn id="43043" idx="4"/>
              <a:endCxn id="43051" idx="0"/>
            </p:cNvCxnSpPr>
            <p:nvPr/>
          </p:nvCxnSpPr>
          <p:spPr bwMode="auto">
            <a:xfrm>
              <a:off x="3816" y="1536"/>
              <a:ext cx="1080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62" name="AutoShape 54"/>
            <p:cNvCxnSpPr>
              <a:cxnSpLocks noChangeShapeType="1"/>
              <a:stCxn id="43043" idx="4"/>
              <a:endCxn id="43051" idx="0"/>
            </p:cNvCxnSpPr>
            <p:nvPr/>
          </p:nvCxnSpPr>
          <p:spPr bwMode="auto">
            <a:xfrm>
              <a:off x="3816" y="1536"/>
              <a:ext cx="1080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63" name="AutoShape 55"/>
            <p:cNvCxnSpPr>
              <a:cxnSpLocks noChangeShapeType="1"/>
              <a:stCxn id="43043" idx="4"/>
              <a:endCxn id="43051" idx="0"/>
            </p:cNvCxnSpPr>
            <p:nvPr/>
          </p:nvCxnSpPr>
          <p:spPr bwMode="auto">
            <a:xfrm>
              <a:off x="3816" y="1536"/>
              <a:ext cx="1080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64" name="AutoShape 56"/>
            <p:cNvCxnSpPr>
              <a:cxnSpLocks noChangeShapeType="1"/>
              <a:stCxn id="43043" idx="4"/>
              <a:endCxn id="43051" idx="0"/>
            </p:cNvCxnSpPr>
            <p:nvPr/>
          </p:nvCxnSpPr>
          <p:spPr bwMode="auto">
            <a:xfrm>
              <a:off x="3816" y="1536"/>
              <a:ext cx="1080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65" name="AutoShape 57"/>
            <p:cNvCxnSpPr>
              <a:cxnSpLocks noChangeShapeType="1"/>
              <a:stCxn id="43043" idx="4"/>
              <a:endCxn id="43051" idx="0"/>
            </p:cNvCxnSpPr>
            <p:nvPr/>
          </p:nvCxnSpPr>
          <p:spPr bwMode="auto">
            <a:xfrm>
              <a:off x="3816" y="1536"/>
              <a:ext cx="1080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66" name="AutoShape 58"/>
            <p:cNvCxnSpPr>
              <a:cxnSpLocks noChangeShapeType="1"/>
              <a:stCxn id="43044" idx="4"/>
              <a:endCxn id="43049" idx="0"/>
            </p:cNvCxnSpPr>
            <p:nvPr/>
          </p:nvCxnSpPr>
          <p:spPr bwMode="auto">
            <a:xfrm>
              <a:off x="4248" y="1536"/>
              <a:ext cx="168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67" name="AutoShape 59"/>
            <p:cNvCxnSpPr>
              <a:cxnSpLocks noChangeShapeType="1"/>
              <a:stCxn id="43044" idx="4"/>
              <a:endCxn id="43050" idx="0"/>
            </p:cNvCxnSpPr>
            <p:nvPr/>
          </p:nvCxnSpPr>
          <p:spPr bwMode="auto">
            <a:xfrm>
              <a:off x="4248" y="1536"/>
              <a:ext cx="408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68" name="AutoShape 60"/>
            <p:cNvCxnSpPr>
              <a:cxnSpLocks noChangeShapeType="1"/>
              <a:stCxn id="43044" idx="4"/>
              <a:endCxn id="43051" idx="0"/>
            </p:cNvCxnSpPr>
            <p:nvPr/>
          </p:nvCxnSpPr>
          <p:spPr bwMode="auto">
            <a:xfrm>
              <a:off x="4248" y="1536"/>
              <a:ext cx="648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69" name="AutoShape 61"/>
            <p:cNvCxnSpPr>
              <a:cxnSpLocks noChangeShapeType="1"/>
              <a:stCxn id="43044" idx="4"/>
              <a:endCxn id="43052" idx="0"/>
            </p:cNvCxnSpPr>
            <p:nvPr/>
          </p:nvCxnSpPr>
          <p:spPr bwMode="auto">
            <a:xfrm>
              <a:off x="4248" y="1536"/>
              <a:ext cx="888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70" name="AutoShape 62"/>
            <p:cNvCxnSpPr>
              <a:cxnSpLocks noChangeShapeType="1"/>
              <a:stCxn id="43044" idx="4"/>
              <a:endCxn id="43053" idx="0"/>
            </p:cNvCxnSpPr>
            <p:nvPr/>
          </p:nvCxnSpPr>
          <p:spPr bwMode="auto">
            <a:xfrm>
              <a:off x="4248" y="1536"/>
              <a:ext cx="1128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71" name="AutoShape 63"/>
            <p:cNvCxnSpPr>
              <a:cxnSpLocks noChangeShapeType="1"/>
              <a:stCxn id="43045" idx="4"/>
              <a:endCxn id="43049" idx="0"/>
            </p:cNvCxnSpPr>
            <p:nvPr/>
          </p:nvCxnSpPr>
          <p:spPr bwMode="auto">
            <a:xfrm flipH="1">
              <a:off x="4416" y="1536"/>
              <a:ext cx="264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72" name="AutoShape 64"/>
            <p:cNvCxnSpPr>
              <a:cxnSpLocks noChangeShapeType="1"/>
              <a:stCxn id="43045" idx="4"/>
              <a:endCxn id="43050" idx="0"/>
            </p:cNvCxnSpPr>
            <p:nvPr/>
          </p:nvCxnSpPr>
          <p:spPr bwMode="auto">
            <a:xfrm flipH="1">
              <a:off x="4656" y="1536"/>
              <a:ext cx="24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73" name="AutoShape 65"/>
            <p:cNvCxnSpPr>
              <a:cxnSpLocks noChangeShapeType="1"/>
              <a:stCxn id="43045" idx="4"/>
              <a:endCxn id="43051" idx="0"/>
            </p:cNvCxnSpPr>
            <p:nvPr/>
          </p:nvCxnSpPr>
          <p:spPr bwMode="auto">
            <a:xfrm>
              <a:off x="4680" y="1536"/>
              <a:ext cx="216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74" name="AutoShape 66"/>
            <p:cNvCxnSpPr>
              <a:cxnSpLocks noChangeShapeType="1"/>
              <a:stCxn id="43045" idx="4"/>
              <a:endCxn id="43052" idx="0"/>
            </p:cNvCxnSpPr>
            <p:nvPr/>
          </p:nvCxnSpPr>
          <p:spPr bwMode="auto">
            <a:xfrm>
              <a:off x="4680" y="1536"/>
              <a:ext cx="456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75" name="AutoShape 67"/>
            <p:cNvCxnSpPr>
              <a:cxnSpLocks noChangeShapeType="1"/>
              <a:stCxn id="43045" idx="4"/>
              <a:endCxn id="43053" idx="0"/>
            </p:cNvCxnSpPr>
            <p:nvPr/>
          </p:nvCxnSpPr>
          <p:spPr bwMode="auto">
            <a:xfrm>
              <a:off x="4680" y="1536"/>
              <a:ext cx="696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76" name="AutoShape 68"/>
            <p:cNvCxnSpPr>
              <a:cxnSpLocks noChangeShapeType="1"/>
              <a:stCxn id="43046" idx="4"/>
              <a:endCxn id="43053" idx="0"/>
            </p:cNvCxnSpPr>
            <p:nvPr/>
          </p:nvCxnSpPr>
          <p:spPr bwMode="auto">
            <a:xfrm>
              <a:off x="5112" y="1536"/>
              <a:ext cx="264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77" name="AutoShape 69"/>
            <p:cNvCxnSpPr>
              <a:cxnSpLocks noChangeShapeType="1"/>
              <a:stCxn id="43046" idx="4"/>
              <a:endCxn id="43052" idx="0"/>
            </p:cNvCxnSpPr>
            <p:nvPr/>
          </p:nvCxnSpPr>
          <p:spPr bwMode="auto">
            <a:xfrm>
              <a:off x="5112" y="1536"/>
              <a:ext cx="24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78" name="AutoShape 70"/>
            <p:cNvCxnSpPr>
              <a:cxnSpLocks noChangeShapeType="1"/>
              <a:stCxn id="43046" idx="4"/>
              <a:endCxn id="43051" idx="0"/>
            </p:cNvCxnSpPr>
            <p:nvPr/>
          </p:nvCxnSpPr>
          <p:spPr bwMode="auto">
            <a:xfrm flipH="1">
              <a:off x="4896" y="1536"/>
              <a:ext cx="216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79" name="AutoShape 71"/>
            <p:cNvCxnSpPr>
              <a:cxnSpLocks noChangeShapeType="1"/>
              <a:stCxn id="43046" idx="4"/>
              <a:endCxn id="43050" idx="0"/>
            </p:cNvCxnSpPr>
            <p:nvPr/>
          </p:nvCxnSpPr>
          <p:spPr bwMode="auto">
            <a:xfrm flipH="1">
              <a:off x="4656" y="1536"/>
              <a:ext cx="456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080" name="AutoShape 72"/>
            <p:cNvCxnSpPr>
              <a:cxnSpLocks noChangeShapeType="1"/>
              <a:stCxn id="43046" idx="4"/>
              <a:endCxn id="43049" idx="0"/>
            </p:cNvCxnSpPr>
            <p:nvPr/>
          </p:nvCxnSpPr>
          <p:spPr bwMode="auto">
            <a:xfrm flipH="1">
              <a:off x="4416" y="1536"/>
              <a:ext cx="696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3081" name="Oval 73"/>
            <p:cNvSpPr>
              <a:spLocks noChangeArrowheads="1"/>
            </p:cNvSpPr>
            <p:nvPr/>
          </p:nvSpPr>
          <p:spPr bwMode="auto">
            <a:xfrm>
              <a:off x="3264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82" name="Oval 74"/>
            <p:cNvSpPr>
              <a:spLocks noChangeArrowheads="1"/>
            </p:cNvSpPr>
            <p:nvPr/>
          </p:nvSpPr>
          <p:spPr bwMode="auto">
            <a:xfrm>
              <a:off x="3264" y="12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83" name="Oval 75"/>
            <p:cNvSpPr>
              <a:spLocks noChangeArrowheads="1"/>
            </p:cNvSpPr>
            <p:nvPr/>
          </p:nvSpPr>
          <p:spPr bwMode="auto">
            <a:xfrm>
              <a:off x="3264" y="11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84" name="Oval 76"/>
            <p:cNvSpPr>
              <a:spLocks noChangeArrowheads="1"/>
            </p:cNvSpPr>
            <p:nvPr/>
          </p:nvSpPr>
          <p:spPr bwMode="auto">
            <a:xfrm>
              <a:off x="3696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85" name="Oval 77"/>
            <p:cNvSpPr>
              <a:spLocks noChangeArrowheads="1"/>
            </p:cNvSpPr>
            <p:nvPr/>
          </p:nvSpPr>
          <p:spPr bwMode="auto">
            <a:xfrm>
              <a:off x="3696" y="12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86" name="Oval 78"/>
            <p:cNvSpPr>
              <a:spLocks noChangeArrowheads="1"/>
            </p:cNvSpPr>
            <p:nvPr/>
          </p:nvSpPr>
          <p:spPr bwMode="auto">
            <a:xfrm>
              <a:off x="3696" y="11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87" name="Oval 79"/>
            <p:cNvSpPr>
              <a:spLocks noChangeArrowheads="1"/>
            </p:cNvSpPr>
            <p:nvPr/>
          </p:nvSpPr>
          <p:spPr bwMode="auto">
            <a:xfrm>
              <a:off x="4128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88" name="Oval 80"/>
            <p:cNvSpPr>
              <a:spLocks noChangeArrowheads="1"/>
            </p:cNvSpPr>
            <p:nvPr/>
          </p:nvSpPr>
          <p:spPr bwMode="auto">
            <a:xfrm>
              <a:off x="4128" y="12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89" name="Oval 81"/>
            <p:cNvSpPr>
              <a:spLocks noChangeArrowheads="1"/>
            </p:cNvSpPr>
            <p:nvPr/>
          </p:nvSpPr>
          <p:spPr bwMode="auto">
            <a:xfrm>
              <a:off x="4128" y="11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90" name="Oval 82"/>
            <p:cNvSpPr>
              <a:spLocks noChangeArrowheads="1"/>
            </p:cNvSpPr>
            <p:nvPr/>
          </p:nvSpPr>
          <p:spPr bwMode="auto">
            <a:xfrm>
              <a:off x="4560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91" name="Oval 83"/>
            <p:cNvSpPr>
              <a:spLocks noChangeArrowheads="1"/>
            </p:cNvSpPr>
            <p:nvPr/>
          </p:nvSpPr>
          <p:spPr bwMode="auto">
            <a:xfrm>
              <a:off x="4560" y="12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92" name="Oval 84"/>
            <p:cNvSpPr>
              <a:spLocks noChangeArrowheads="1"/>
            </p:cNvSpPr>
            <p:nvPr/>
          </p:nvSpPr>
          <p:spPr bwMode="auto">
            <a:xfrm>
              <a:off x="4560" y="11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93" name="Oval 85"/>
            <p:cNvSpPr>
              <a:spLocks noChangeArrowheads="1"/>
            </p:cNvSpPr>
            <p:nvPr/>
          </p:nvSpPr>
          <p:spPr bwMode="auto">
            <a:xfrm>
              <a:off x="4992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94" name="Oval 86"/>
            <p:cNvSpPr>
              <a:spLocks noChangeArrowheads="1"/>
            </p:cNvSpPr>
            <p:nvPr/>
          </p:nvSpPr>
          <p:spPr bwMode="auto">
            <a:xfrm>
              <a:off x="4992" y="12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095" name="Oval 87"/>
            <p:cNvSpPr>
              <a:spLocks noChangeArrowheads="1"/>
            </p:cNvSpPr>
            <p:nvPr/>
          </p:nvSpPr>
          <p:spPr bwMode="auto">
            <a:xfrm>
              <a:off x="4992" y="11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76200" y="3810000"/>
            <a:ext cx="4171950" cy="2514600"/>
            <a:chOff x="48" y="2400"/>
            <a:chExt cx="2628" cy="1584"/>
          </a:xfrm>
        </p:grpSpPr>
        <p:sp>
          <p:nvSpPr>
            <p:cNvPr id="43097" name="Rectangle 89"/>
            <p:cNvSpPr>
              <a:spLocks noChangeArrowheads="1"/>
            </p:cNvSpPr>
            <p:nvPr/>
          </p:nvSpPr>
          <p:spPr bwMode="auto">
            <a:xfrm>
              <a:off x="1392" y="3696"/>
              <a:ext cx="124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8" name="Text Box 90"/>
            <p:cNvSpPr txBox="1">
              <a:spLocks noChangeArrowheads="1"/>
            </p:cNvSpPr>
            <p:nvPr/>
          </p:nvSpPr>
          <p:spPr bwMode="auto">
            <a:xfrm>
              <a:off x="48" y="2400"/>
              <a:ext cx="26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Arial" charset="0"/>
                </a:rPr>
                <a:t>Try 3: Bundle all files into one package.</a:t>
              </a:r>
            </a:p>
            <a:p>
              <a:pPr eaLnBrk="1" hangingPunct="1"/>
              <a:r>
                <a:rPr lang="en-US">
                  <a:cs typeface="Arial" charset="0"/>
                </a:rPr>
                <a:t>Failure: Everyone loads 1GB at once.</a:t>
              </a:r>
            </a:p>
          </p:txBody>
        </p:sp>
        <p:sp>
          <p:nvSpPr>
            <p:cNvPr id="43099" name="Rectangle 91"/>
            <p:cNvSpPr>
              <a:spLocks noChangeArrowheads="1"/>
            </p:cNvSpPr>
            <p:nvPr/>
          </p:nvSpPr>
          <p:spPr bwMode="auto">
            <a:xfrm>
              <a:off x="768" y="364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HN</a:t>
              </a:r>
            </a:p>
          </p:txBody>
        </p:sp>
        <p:sp>
          <p:nvSpPr>
            <p:cNvPr id="43100" name="Rectangle 92"/>
            <p:cNvSpPr>
              <a:spLocks noChangeArrowheads="1"/>
            </p:cNvSpPr>
            <p:nvPr/>
          </p:nvSpPr>
          <p:spPr bwMode="auto">
            <a:xfrm>
              <a:off x="768" y="30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101" name="Rectangle 93"/>
            <p:cNvSpPr>
              <a:spLocks noChangeArrowheads="1"/>
            </p:cNvSpPr>
            <p:nvPr/>
          </p:nvSpPr>
          <p:spPr bwMode="auto">
            <a:xfrm>
              <a:off x="1200" y="30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102" name="Rectangle 94"/>
            <p:cNvSpPr>
              <a:spLocks noChangeArrowheads="1"/>
            </p:cNvSpPr>
            <p:nvPr/>
          </p:nvSpPr>
          <p:spPr bwMode="auto">
            <a:xfrm>
              <a:off x="1632" y="30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103" name="Rectangle 95"/>
            <p:cNvSpPr>
              <a:spLocks noChangeArrowheads="1"/>
            </p:cNvSpPr>
            <p:nvPr/>
          </p:nvSpPr>
          <p:spPr bwMode="auto">
            <a:xfrm>
              <a:off x="2064" y="30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104" name="Oval 96"/>
            <p:cNvSpPr>
              <a:spLocks noChangeArrowheads="1"/>
            </p:cNvSpPr>
            <p:nvPr/>
          </p:nvSpPr>
          <p:spPr bwMode="auto">
            <a:xfrm>
              <a:off x="816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05" name="Oval 97"/>
            <p:cNvSpPr>
              <a:spLocks noChangeArrowheads="1"/>
            </p:cNvSpPr>
            <p:nvPr/>
          </p:nvSpPr>
          <p:spPr bwMode="auto">
            <a:xfrm>
              <a:off x="1248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06" name="Oval 98"/>
            <p:cNvSpPr>
              <a:spLocks noChangeArrowheads="1"/>
            </p:cNvSpPr>
            <p:nvPr/>
          </p:nvSpPr>
          <p:spPr bwMode="auto">
            <a:xfrm>
              <a:off x="1680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07" name="Oval 99"/>
            <p:cNvSpPr>
              <a:spLocks noChangeArrowheads="1"/>
            </p:cNvSpPr>
            <p:nvPr/>
          </p:nvSpPr>
          <p:spPr bwMode="auto">
            <a:xfrm>
              <a:off x="2112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08" name="Rectangle 100"/>
            <p:cNvSpPr>
              <a:spLocks noChangeArrowheads="1"/>
            </p:cNvSpPr>
            <p:nvPr/>
          </p:nvSpPr>
          <p:spPr bwMode="auto">
            <a:xfrm>
              <a:off x="336" y="30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>
                  <a:cs typeface="Arial" charset="0"/>
                </a:rPr>
                <a:t>CPU</a:t>
              </a:r>
            </a:p>
          </p:txBody>
        </p:sp>
        <p:sp>
          <p:nvSpPr>
            <p:cNvPr id="43109" name="Oval 101"/>
            <p:cNvSpPr>
              <a:spLocks noChangeArrowheads="1"/>
            </p:cNvSpPr>
            <p:nvPr/>
          </p:nvSpPr>
          <p:spPr bwMode="auto">
            <a:xfrm>
              <a:off x="384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10" name="Rectangle 102"/>
            <p:cNvSpPr>
              <a:spLocks noChangeArrowheads="1"/>
            </p:cNvSpPr>
            <p:nvPr/>
          </p:nvSpPr>
          <p:spPr bwMode="auto">
            <a:xfrm>
              <a:off x="1440" y="3744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" name="Rectangle 103"/>
            <p:cNvSpPr>
              <a:spLocks noChangeArrowheads="1"/>
            </p:cNvSpPr>
            <p:nvPr/>
          </p:nvSpPr>
          <p:spPr bwMode="auto">
            <a:xfrm>
              <a:off x="1680" y="3744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2" name="Rectangle 104"/>
            <p:cNvSpPr>
              <a:spLocks noChangeArrowheads="1"/>
            </p:cNvSpPr>
            <p:nvPr/>
          </p:nvSpPr>
          <p:spPr bwMode="auto">
            <a:xfrm>
              <a:off x="1920" y="3744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3" name="Rectangle 105"/>
            <p:cNvSpPr>
              <a:spLocks noChangeArrowheads="1"/>
            </p:cNvSpPr>
            <p:nvPr/>
          </p:nvSpPr>
          <p:spPr bwMode="auto">
            <a:xfrm>
              <a:off x="2160" y="3744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4" name="Rectangle 106"/>
            <p:cNvSpPr>
              <a:spLocks noChangeArrowheads="1"/>
            </p:cNvSpPr>
            <p:nvPr/>
          </p:nvSpPr>
          <p:spPr bwMode="auto">
            <a:xfrm>
              <a:off x="2400" y="3744"/>
              <a:ext cx="192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5" name="Oval 107"/>
            <p:cNvSpPr>
              <a:spLocks noChangeArrowheads="1"/>
            </p:cNvSpPr>
            <p:nvPr/>
          </p:nvSpPr>
          <p:spPr bwMode="auto">
            <a:xfrm>
              <a:off x="384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16" name="Oval 108"/>
            <p:cNvSpPr>
              <a:spLocks noChangeArrowheads="1"/>
            </p:cNvSpPr>
            <p:nvPr/>
          </p:nvSpPr>
          <p:spPr bwMode="auto">
            <a:xfrm>
              <a:off x="384" y="297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17" name="Oval 109"/>
            <p:cNvSpPr>
              <a:spLocks noChangeArrowheads="1"/>
            </p:cNvSpPr>
            <p:nvPr/>
          </p:nvSpPr>
          <p:spPr bwMode="auto">
            <a:xfrm>
              <a:off x="384" y="292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18" name="Oval 110"/>
            <p:cNvSpPr>
              <a:spLocks noChangeArrowheads="1"/>
            </p:cNvSpPr>
            <p:nvPr/>
          </p:nvSpPr>
          <p:spPr bwMode="auto">
            <a:xfrm>
              <a:off x="816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19" name="Oval 111"/>
            <p:cNvSpPr>
              <a:spLocks noChangeArrowheads="1"/>
            </p:cNvSpPr>
            <p:nvPr/>
          </p:nvSpPr>
          <p:spPr bwMode="auto">
            <a:xfrm>
              <a:off x="816" y="297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20" name="Oval 112"/>
            <p:cNvSpPr>
              <a:spLocks noChangeArrowheads="1"/>
            </p:cNvSpPr>
            <p:nvPr/>
          </p:nvSpPr>
          <p:spPr bwMode="auto">
            <a:xfrm>
              <a:off x="816" y="292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21" name="Oval 113"/>
            <p:cNvSpPr>
              <a:spLocks noChangeArrowheads="1"/>
            </p:cNvSpPr>
            <p:nvPr/>
          </p:nvSpPr>
          <p:spPr bwMode="auto">
            <a:xfrm>
              <a:off x="12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22" name="Oval 114"/>
            <p:cNvSpPr>
              <a:spLocks noChangeArrowheads="1"/>
            </p:cNvSpPr>
            <p:nvPr/>
          </p:nvSpPr>
          <p:spPr bwMode="auto">
            <a:xfrm>
              <a:off x="1248" y="297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23" name="Oval 115"/>
            <p:cNvSpPr>
              <a:spLocks noChangeArrowheads="1"/>
            </p:cNvSpPr>
            <p:nvPr/>
          </p:nvSpPr>
          <p:spPr bwMode="auto">
            <a:xfrm>
              <a:off x="1248" y="292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24" name="Oval 116"/>
            <p:cNvSpPr>
              <a:spLocks noChangeArrowheads="1"/>
            </p:cNvSpPr>
            <p:nvPr/>
          </p:nvSpPr>
          <p:spPr bwMode="auto">
            <a:xfrm>
              <a:off x="1680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25" name="Oval 117"/>
            <p:cNvSpPr>
              <a:spLocks noChangeArrowheads="1"/>
            </p:cNvSpPr>
            <p:nvPr/>
          </p:nvSpPr>
          <p:spPr bwMode="auto">
            <a:xfrm>
              <a:off x="1680" y="297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26" name="Oval 118"/>
            <p:cNvSpPr>
              <a:spLocks noChangeArrowheads="1"/>
            </p:cNvSpPr>
            <p:nvPr/>
          </p:nvSpPr>
          <p:spPr bwMode="auto">
            <a:xfrm>
              <a:off x="1680" y="292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27" name="Oval 119"/>
            <p:cNvSpPr>
              <a:spLocks noChangeArrowheads="1"/>
            </p:cNvSpPr>
            <p:nvPr/>
          </p:nvSpPr>
          <p:spPr bwMode="auto">
            <a:xfrm>
              <a:off x="2112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28" name="Oval 120"/>
            <p:cNvSpPr>
              <a:spLocks noChangeArrowheads="1"/>
            </p:cNvSpPr>
            <p:nvPr/>
          </p:nvSpPr>
          <p:spPr bwMode="auto">
            <a:xfrm>
              <a:off x="2112" y="297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sp>
          <p:nvSpPr>
            <p:cNvPr id="43129" name="Oval 121"/>
            <p:cNvSpPr>
              <a:spLocks noChangeArrowheads="1"/>
            </p:cNvSpPr>
            <p:nvPr/>
          </p:nvSpPr>
          <p:spPr bwMode="auto">
            <a:xfrm>
              <a:off x="2112" y="292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cs typeface="Arial" charset="0"/>
                </a:rPr>
                <a:t>F</a:t>
              </a:r>
            </a:p>
          </p:txBody>
        </p:sp>
        <p:cxnSp>
          <p:nvCxnSpPr>
            <p:cNvPr id="43130" name="AutoShape 122"/>
            <p:cNvCxnSpPr>
              <a:cxnSpLocks noChangeShapeType="1"/>
              <a:stCxn id="43109" idx="4"/>
              <a:endCxn id="43097" idx="0"/>
            </p:cNvCxnSpPr>
            <p:nvPr/>
          </p:nvCxnSpPr>
          <p:spPr bwMode="auto">
            <a:xfrm>
              <a:off x="504" y="3312"/>
              <a:ext cx="1512" cy="38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131" name="AutoShape 123"/>
            <p:cNvCxnSpPr>
              <a:cxnSpLocks noChangeShapeType="1"/>
              <a:stCxn id="43104" idx="4"/>
              <a:endCxn id="43097" idx="0"/>
            </p:cNvCxnSpPr>
            <p:nvPr/>
          </p:nvCxnSpPr>
          <p:spPr bwMode="auto">
            <a:xfrm>
              <a:off x="936" y="3312"/>
              <a:ext cx="1080" cy="38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132" name="AutoShape 124"/>
            <p:cNvCxnSpPr>
              <a:cxnSpLocks noChangeShapeType="1"/>
              <a:stCxn id="43105" idx="4"/>
              <a:endCxn id="43097" idx="0"/>
            </p:cNvCxnSpPr>
            <p:nvPr/>
          </p:nvCxnSpPr>
          <p:spPr bwMode="auto">
            <a:xfrm>
              <a:off x="1368" y="3312"/>
              <a:ext cx="648" cy="38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133" name="AutoShape 125"/>
            <p:cNvCxnSpPr>
              <a:cxnSpLocks noChangeShapeType="1"/>
              <a:stCxn id="43106" idx="4"/>
              <a:endCxn id="43097" idx="0"/>
            </p:cNvCxnSpPr>
            <p:nvPr/>
          </p:nvCxnSpPr>
          <p:spPr bwMode="auto">
            <a:xfrm>
              <a:off x="1800" y="3312"/>
              <a:ext cx="216" cy="38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134" name="AutoShape 126"/>
            <p:cNvCxnSpPr>
              <a:cxnSpLocks noChangeShapeType="1"/>
              <a:stCxn id="43107" idx="4"/>
              <a:endCxn id="43097" idx="0"/>
            </p:cNvCxnSpPr>
            <p:nvPr/>
          </p:nvCxnSpPr>
          <p:spPr bwMode="auto">
            <a:xfrm flipH="1">
              <a:off x="2016" y="3312"/>
              <a:ext cx="216" cy="38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4806950" y="3854450"/>
            <a:ext cx="3994150" cy="2379663"/>
            <a:chOff x="3028" y="2428"/>
            <a:chExt cx="2516" cy="1499"/>
          </a:xfrm>
        </p:grpSpPr>
        <p:sp>
          <p:nvSpPr>
            <p:cNvPr id="43136" name="Text Box 128"/>
            <p:cNvSpPr txBox="1">
              <a:spLocks noChangeArrowheads="1"/>
            </p:cNvSpPr>
            <p:nvPr/>
          </p:nvSpPr>
          <p:spPr bwMode="auto">
            <a:xfrm>
              <a:off x="3028" y="2428"/>
              <a:ext cx="25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cs typeface="Arial" charset="0"/>
                </a:rPr>
                <a:t>Try 4: User gives up and attempts</a:t>
              </a:r>
            </a:p>
            <a:p>
              <a:pPr eaLnBrk="1" hangingPunct="1"/>
              <a:r>
                <a:rPr lang="en-US">
                  <a:cs typeface="Arial" charset="0"/>
                </a:rPr>
                <a:t>to solve an easier or smaller problem.</a:t>
              </a:r>
            </a:p>
          </p:txBody>
        </p:sp>
        <p:pic>
          <p:nvPicPr>
            <p:cNvPr id="43137" name="Picture 129" descr="bd06787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3024"/>
              <a:ext cx="1136" cy="903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Distributed systems always</a:t>
            </a:r>
            <a:br>
              <a:rPr lang="en-US" dirty="0" smtClean="0"/>
            </a:br>
            <a:r>
              <a:rPr lang="en-US" dirty="0" smtClean="0"/>
              <a:t>have unexpected costs/limits</a:t>
            </a:r>
            <a:br>
              <a:rPr lang="en-US" dirty="0" smtClean="0"/>
            </a:br>
            <a:r>
              <a:rPr lang="en-US" dirty="0" smtClean="0"/>
              <a:t>that are not exposed</a:t>
            </a:r>
            <a:br>
              <a:rPr lang="en-US" dirty="0" smtClean="0"/>
            </a:br>
            <a:r>
              <a:rPr lang="en-US" dirty="0" smtClean="0"/>
              <a:t>in the programming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Strategy: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Identify an </a:t>
            </a:r>
            <a:r>
              <a:rPr lang="en-US" dirty="0" smtClean="0">
                <a:solidFill>
                  <a:srgbClr val="FFFF00"/>
                </a:solidFill>
              </a:rPr>
              <a:t>abstraction </a:t>
            </a:r>
            <a:r>
              <a:rPr lang="en-US" dirty="0" smtClean="0"/>
              <a:t>that solves a specific category of problems very well.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Plug your computational kernel into that abstraction.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302A-0B2B-400A-9197-BE3C5471A8EA}" type="slidenum">
              <a:rPr lang="en-US"/>
              <a:pPr/>
              <a:t>24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All-Pairs Abstraction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1828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AllPairs( set A, set B, function F )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returns matrix M where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M[i][j] = F( A[i], B[j] ) for all i,j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53000" y="4114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53000" y="4953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953000" y="5791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7912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6294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4676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7912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67" name="AutoShape 11"/>
          <p:cNvCxnSpPr>
            <a:cxnSpLocks noChangeShapeType="1"/>
            <a:stCxn id="19460" idx="3"/>
            <a:endCxn id="19466" idx="2"/>
          </p:cNvCxnSpPr>
          <p:nvPr/>
        </p:nvCxnSpPr>
        <p:spPr bwMode="auto">
          <a:xfrm>
            <a:off x="5486400" y="43815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68" name="AutoShape 12"/>
          <p:cNvCxnSpPr>
            <a:cxnSpLocks noChangeShapeType="1"/>
            <a:stCxn id="19463" idx="2"/>
            <a:endCxn id="19466" idx="0"/>
          </p:cNvCxnSpPr>
          <p:nvPr/>
        </p:nvCxnSpPr>
        <p:spPr bwMode="auto">
          <a:xfrm>
            <a:off x="60579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4770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3152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3152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73152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4770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4770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6388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6388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6388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8" name="AutoShape 22"/>
          <p:cNvCxnSpPr>
            <a:cxnSpLocks noChangeShapeType="1"/>
            <a:stCxn id="19465" idx="2"/>
            <a:endCxn id="19480" idx="0"/>
          </p:cNvCxnSpPr>
          <p:nvPr/>
        </p:nvCxnSpPr>
        <p:spPr bwMode="auto">
          <a:xfrm>
            <a:off x="77343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6294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74676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81" name="AutoShape 25"/>
          <p:cNvCxnSpPr>
            <a:cxnSpLocks noChangeShapeType="1"/>
            <a:stCxn id="19464" idx="2"/>
            <a:endCxn id="19479" idx="0"/>
          </p:cNvCxnSpPr>
          <p:nvPr/>
        </p:nvCxnSpPr>
        <p:spPr bwMode="auto">
          <a:xfrm>
            <a:off x="68961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685800" y="3276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8382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990600" y="3581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6858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838200" y="4495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Bn</a:t>
            </a:r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990600" y="5410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2362200" y="4114800"/>
            <a:ext cx="1981200" cy="16002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AllPairs(A,B,F)</a:t>
            </a: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57912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57912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66294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66294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74676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74676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96" name="AutoShape 40"/>
          <p:cNvCxnSpPr>
            <a:cxnSpLocks noChangeShapeType="1"/>
            <a:stCxn id="19463" idx="2"/>
            <a:endCxn id="19490" idx="0"/>
          </p:cNvCxnSpPr>
          <p:nvPr/>
        </p:nvCxnSpPr>
        <p:spPr bwMode="auto">
          <a:xfrm>
            <a:off x="60579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7" name="AutoShape 41"/>
          <p:cNvCxnSpPr>
            <a:cxnSpLocks noChangeShapeType="1"/>
            <a:stCxn id="19463" idx="2"/>
            <a:endCxn id="19491" idx="0"/>
          </p:cNvCxnSpPr>
          <p:nvPr/>
        </p:nvCxnSpPr>
        <p:spPr bwMode="auto">
          <a:xfrm>
            <a:off x="60579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8" name="AutoShape 42"/>
          <p:cNvCxnSpPr>
            <a:cxnSpLocks noChangeShapeType="1"/>
            <a:stCxn id="19464" idx="2"/>
            <a:endCxn id="19493" idx="0"/>
          </p:cNvCxnSpPr>
          <p:nvPr/>
        </p:nvCxnSpPr>
        <p:spPr bwMode="auto">
          <a:xfrm>
            <a:off x="68961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9" name="AutoShape 43"/>
          <p:cNvCxnSpPr>
            <a:cxnSpLocks noChangeShapeType="1"/>
            <a:stCxn id="19464" idx="2"/>
            <a:endCxn id="19492" idx="0"/>
          </p:cNvCxnSpPr>
          <p:nvPr/>
        </p:nvCxnSpPr>
        <p:spPr bwMode="auto">
          <a:xfrm>
            <a:off x="68961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0" name="AutoShape 44"/>
          <p:cNvCxnSpPr>
            <a:cxnSpLocks noChangeShapeType="1"/>
            <a:stCxn id="19465" idx="2"/>
            <a:endCxn id="19494" idx="0"/>
          </p:cNvCxnSpPr>
          <p:nvPr/>
        </p:nvCxnSpPr>
        <p:spPr bwMode="auto">
          <a:xfrm>
            <a:off x="77343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1" name="AutoShape 45"/>
          <p:cNvCxnSpPr>
            <a:cxnSpLocks noChangeShapeType="1"/>
            <a:stCxn id="19465" idx="2"/>
            <a:endCxn id="19495" idx="0"/>
          </p:cNvCxnSpPr>
          <p:nvPr/>
        </p:nvCxnSpPr>
        <p:spPr bwMode="auto">
          <a:xfrm>
            <a:off x="77343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2" name="AutoShape 46"/>
          <p:cNvCxnSpPr>
            <a:cxnSpLocks noChangeShapeType="1"/>
            <a:stCxn id="19460" idx="3"/>
            <a:endCxn id="19479" idx="2"/>
          </p:cNvCxnSpPr>
          <p:nvPr/>
        </p:nvCxnSpPr>
        <p:spPr bwMode="auto">
          <a:xfrm>
            <a:off x="5486400" y="43815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3" name="AutoShape 47"/>
          <p:cNvCxnSpPr>
            <a:cxnSpLocks noChangeShapeType="1"/>
            <a:stCxn id="19460" idx="3"/>
            <a:endCxn id="19480" idx="2"/>
          </p:cNvCxnSpPr>
          <p:nvPr/>
        </p:nvCxnSpPr>
        <p:spPr bwMode="auto">
          <a:xfrm>
            <a:off x="5486400" y="43815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4" name="AutoShape 48"/>
          <p:cNvCxnSpPr>
            <a:cxnSpLocks noChangeShapeType="1"/>
            <a:stCxn id="19461" idx="3"/>
            <a:endCxn id="19490" idx="2"/>
          </p:cNvCxnSpPr>
          <p:nvPr/>
        </p:nvCxnSpPr>
        <p:spPr bwMode="auto">
          <a:xfrm>
            <a:off x="5486400" y="52197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5" name="AutoShape 49"/>
          <p:cNvCxnSpPr>
            <a:cxnSpLocks noChangeShapeType="1"/>
            <a:stCxn id="19461" idx="3"/>
            <a:endCxn id="19494" idx="2"/>
          </p:cNvCxnSpPr>
          <p:nvPr/>
        </p:nvCxnSpPr>
        <p:spPr bwMode="auto">
          <a:xfrm>
            <a:off x="5486400" y="52197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6" name="AutoShape 50"/>
          <p:cNvCxnSpPr>
            <a:cxnSpLocks noChangeShapeType="1"/>
            <a:stCxn id="19461" idx="3"/>
            <a:endCxn id="19493" idx="2"/>
          </p:cNvCxnSpPr>
          <p:nvPr/>
        </p:nvCxnSpPr>
        <p:spPr bwMode="auto">
          <a:xfrm>
            <a:off x="5486400" y="52197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7" name="AutoShape 51"/>
          <p:cNvCxnSpPr>
            <a:cxnSpLocks noChangeShapeType="1"/>
            <a:stCxn id="19462" idx="3"/>
            <a:endCxn id="19491" idx="2"/>
          </p:cNvCxnSpPr>
          <p:nvPr/>
        </p:nvCxnSpPr>
        <p:spPr bwMode="auto">
          <a:xfrm>
            <a:off x="5486400" y="60579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8" name="AutoShape 52"/>
          <p:cNvCxnSpPr>
            <a:cxnSpLocks noChangeShapeType="1"/>
            <a:stCxn id="19462" idx="3"/>
            <a:endCxn id="19492" idx="2"/>
          </p:cNvCxnSpPr>
          <p:nvPr/>
        </p:nvCxnSpPr>
        <p:spPr bwMode="auto">
          <a:xfrm>
            <a:off x="5486400" y="60579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9" name="AutoShape 53"/>
          <p:cNvCxnSpPr>
            <a:cxnSpLocks noChangeShapeType="1"/>
            <a:stCxn id="19462" idx="3"/>
            <a:endCxn id="19495" idx="2"/>
          </p:cNvCxnSpPr>
          <p:nvPr/>
        </p:nvCxnSpPr>
        <p:spPr bwMode="auto">
          <a:xfrm>
            <a:off x="5486400" y="60579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905000" y="35052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allpairs A B F.exe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0EC-8E2E-4DD9-A010-8196DF2CF053}" type="slidenum">
              <a:rPr lang="en-US"/>
              <a:pPr/>
              <a:t>25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Does the Abstraction Help?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/>
              <a:t>The custom workflow engine:</a:t>
            </a:r>
          </a:p>
          <a:p>
            <a:pPr lvl="1"/>
            <a:r>
              <a:rPr lang="en-US"/>
              <a:t>Chooses right data transfer strategy.</a:t>
            </a:r>
          </a:p>
          <a:p>
            <a:pPr lvl="1"/>
            <a:r>
              <a:rPr lang="en-US"/>
              <a:t>Chooses the right number of resources.</a:t>
            </a:r>
          </a:p>
          <a:p>
            <a:pPr lvl="1"/>
            <a:r>
              <a:rPr lang="en-US"/>
              <a:t>Chooses blocking of functions into jobs.</a:t>
            </a:r>
          </a:p>
          <a:p>
            <a:pPr lvl="1"/>
            <a:r>
              <a:rPr lang="en-US"/>
              <a:t>Recovers from a larger number of failures.</a:t>
            </a:r>
          </a:p>
          <a:p>
            <a:pPr lvl="1"/>
            <a:r>
              <a:rPr lang="en-US"/>
              <a:t>Predicts overall runtime accurately.</a:t>
            </a:r>
          </a:p>
          <a:p>
            <a:r>
              <a:rPr lang="en-US"/>
              <a:t>All of these tasks are nearly impossible for arbitrary workloads, but are tractable (not trivial) to solve for a </a:t>
            </a:r>
            <a:r>
              <a:rPr lang="en-US" b="1" i="1">
                <a:solidFill>
                  <a:srgbClr val="FFFF00"/>
                </a:solidFill>
              </a:rPr>
              <a:t>specific</a:t>
            </a:r>
            <a:r>
              <a:rPr lang="en-US"/>
              <a:t> abstraction.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0F2-0610-413B-B840-34E057EFD5A8}" type="slidenum">
              <a:rPr lang="en-US"/>
              <a:pPr/>
              <a:t>26</a:t>
            </a:fld>
            <a:endParaRPr lang="en-US"/>
          </a:p>
        </p:txBody>
      </p:sp>
      <p:pic>
        <p:nvPicPr>
          <p:cNvPr id="24578" name="Picture 2" descr="ap_resu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188"/>
            <a:ext cx="9144000" cy="639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6C7B-64FE-41A7-8822-2695C60F3D91}" type="slidenum">
              <a:rPr lang="en-US"/>
              <a:pPr/>
              <a:t>27</a:t>
            </a:fld>
            <a:endParaRPr lang="en-US"/>
          </a:p>
        </p:txBody>
      </p:sp>
      <p:pic>
        <p:nvPicPr>
          <p:cNvPr id="28674" name="Picture 2" descr="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054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Choose the Right # of CPUs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08B-D8EC-4BB9-9F82-E764A9499FEF}" type="slidenum">
              <a:rPr lang="en-US"/>
              <a:pPr/>
              <a:t>28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All-Pairs in Production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5562600"/>
          </a:xfrm>
        </p:spPr>
        <p:txBody>
          <a:bodyPr/>
          <a:lstStyle/>
          <a:p>
            <a:r>
              <a:rPr lang="en-US" sz="2800" dirty="0"/>
              <a:t>Our All-Pairs implementation has provided over  </a:t>
            </a:r>
            <a:r>
              <a:rPr lang="en-US" sz="2800" b="1" i="1" dirty="0">
                <a:solidFill>
                  <a:srgbClr val="FFFF00"/>
                </a:solidFill>
              </a:rPr>
              <a:t>57 CPU-years</a:t>
            </a:r>
            <a:r>
              <a:rPr lang="en-US" sz="2800" dirty="0"/>
              <a:t> of computation to the ND biometrics research group </a:t>
            </a:r>
            <a:r>
              <a:rPr lang="en-US" sz="2800" dirty="0" smtClean="0"/>
              <a:t>in the first year.</a:t>
            </a:r>
          </a:p>
          <a:p>
            <a:r>
              <a:rPr lang="en-US" sz="2800" dirty="0" smtClean="0"/>
              <a:t>Largest </a:t>
            </a:r>
            <a:r>
              <a:rPr lang="en-US" sz="2800" dirty="0"/>
              <a:t>run so far: </a:t>
            </a:r>
            <a:r>
              <a:rPr lang="en-US" sz="2800" b="1" i="1" dirty="0">
                <a:solidFill>
                  <a:srgbClr val="FFFF00"/>
                </a:solidFill>
              </a:rPr>
              <a:t>58,396 irises</a:t>
            </a:r>
            <a:r>
              <a:rPr lang="en-US" sz="2800" dirty="0"/>
              <a:t> from the Face Recognition Grand Challenge. The largest experiment ever run on publically available data.</a:t>
            </a:r>
          </a:p>
          <a:p>
            <a:r>
              <a:rPr lang="en-US" sz="2800" dirty="0"/>
              <a:t>Competing biometric research relies on samples of 100-1000 images, which can miss important population effects. </a:t>
            </a:r>
          </a:p>
          <a:p>
            <a:r>
              <a:rPr lang="en-US" sz="2800" dirty="0"/>
              <a:t>Reduced computation time from 833 days to 10 days, making it feasible to repeat multiple times for a graduate thesis.  (We can go faster yet.)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302A-0B2B-400A-9197-BE3C5471A8EA}" type="slidenum">
              <a:rPr lang="en-US"/>
              <a:pPr/>
              <a:t>29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All-Pairs Abstraction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1828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AllPairs( set A, set B, function F )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returns matrix M where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M[i][j] = F( A[i], B[j] ) for all i,j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53000" y="4114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53000" y="4953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953000" y="5791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7912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6294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4676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7912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67" name="AutoShape 11"/>
          <p:cNvCxnSpPr>
            <a:cxnSpLocks noChangeShapeType="1"/>
            <a:stCxn id="19460" idx="3"/>
            <a:endCxn id="19466" idx="2"/>
          </p:cNvCxnSpPr>
          <p:nvPr/>
        </p:nvCxnSpPr>
        <p:spPr bwMode="auto">
          <a:xfrm>
            <a:off x="5486400" y="43815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68" name="AutoShape 12"/>
          <p:cNvCxnSpPr>
            <a:cxnSpLocks noChangeShapeType="1"/>
            <a:stCxn id="19463" idx="2"/>
            <a:endCxn id="19466" idx="0"/>
          </p:cNvCxnSpPr>
          <p:nvPr/>
        </p:nvCxnSpPr>
        <p:spPr bwMode="auto">
          <a:xfrm>
            <a:off x="60579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4770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3152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3152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73152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4770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4770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6388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6388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6388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8" name="AutoShape 22"/>
          <p:cNvCxnSpPr>
            <a:cxnSpLocks noChangeShapeType="1"/>
            <a:stCxn id="19465" idx="2"/>
            <a:endCxn id="19480" idx="0"/>
          </p:cNvCxnSpPr>
          <p:nvPr/>
        </p:nvCxnSpPr>
        <p:spPr bwMode="auto">
          <a:xfrm>
            <a:off x="77343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6294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74676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81" name="AutoShape 25"/>
          <p:cNvCxnSpPr>
            <a:cxnSpLocks noChangeShapeType="1"/>
            <a:stCxn id="19464" idx="2"/>
            <a:endCxn id="19479" idx="0"/>
          </p:cNvCxnSpPr>
          <p:nvPr/>
        </p:nvCxnSpPr>
        <p:spPr bwMode="auto">
          <a:xfrm>
            <a:off x="68961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685800" y="3276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8382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990600" y="3581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6858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838200" y="4495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Bn</a:t>
            </a:r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990600" y="5410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2362200" y="4114800"/>
            <a:ext cx="1981200" cy="16002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AllPairs(A,B,F)</a:t>
            </a: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57912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57912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66294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66294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74676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74676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96" name="AutoShape 40"/>
          <p:cNvCxnSpPr>
            <a:cxnSpLocks noChangeShapeType="1"/>
            <a:stCxn id="19463" idx="2"/>
            <a:endCxn id="19490" idx="0"/>
          </p:cNvCxnSpPr>
          <p:nvPr/>
        </p:nvCxnSpPr>
        <p:spPr bwMode="auto">
          <a:xfrm>
            <a:off x="60579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7" name="AutoShape 41"/>
          <p:cNvCxnSpPr>
            <a:cxnSpLocks noChangeShapeType="1"/>
            <a:stCxn id="19463" idx="2"/>
            <a:endCxn id="19491" idx="0"/>
          </p:cNvCxnSpPr>
          <p:nvPr/>
        </p:nvCxnSpPr>
        <p:spPr bwMode="auto">
          <a:xfrm>
            <a:off x="60579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8" name="AutoShape 42"/>
          <p:cNvCxnSpPr>
            <a:cxnSpLocks noChangeShapeType="1"/>
            <a:stCxn id="19464" idx="2"/>
            <a:endCxn id="19493" idx="0"/>
          </p:cNvCxnSpPr>
          <p:nvPr/>
        </p:nvCxnSpPr>
        <p:spPr bwMode="auto">
          <a:xfrm>
            <a:off x="68961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9" name="AutoShape 43"/>
          <p:cNvCxnSpPr>
            <a:cxnSpLocks noChangeShapeType="1"/>
            <a:stCxn id="19464" idx="2"/>
            <a:endCxn id="19492" idx="0"/>
          </p:cNvCxnSpPr>
          <p:nvPr/>
        </p:nvCxnSpPr>
        <p:spPr bwMode="auto">
          <a:xfrm>
            <a:off x="68961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0" name="AutoShape 44"/>
          <p:cNvCxnSpPr>
            <a:cxnSpLocks noChangeShapeType="1"/>
            <a:stCxn id="19465" idx="2"/>
            <a:endCxn id="19494" idx="0"/>
          </p:cNvCxnSpPr>
          <p:nvPr/>
        </p:nvCxnSpPr>
        <p:spPr bwMode="auto">
          <a:xfrm>
            <a:off x="77343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1" name="AutoShape 45"/>
          <p:cNvCxnSpPr>
            <a:cxnSpLocks noChangeShapeType="1"/>
            <a:stCxn id="19465" idx="2"/>
            <a:endCxn id="19495" idx="0"/>
          </p:cNvCxnSpPr>
          <p:nvPr/>
        </p:nvCxnSpPr>
        <p:spPr bwMode="auto">
          <a:xfrm>
            <a:off x="77343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2" name="AutoShape 46"/>
          <p:cNvCxnSpPr>
            <a:cxnSpLocks noChangeShapeType="1"/>
            <a:stCxn id="19460" idx="3"/>
            <a:endCxn id="19479" idx="2"/>
          </p:cNvCxnSpPr>
          <p:nvPr/>
        </p:nvCxnSpPr>
        <p:spPr bwMode="auto">
          <a:xfrm>
            <a:off x="5486400" y="43815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3" name="AutoShape 47"/>
          <p:cNvCxnSpPr>
            <a:cxnSpLocks noChangeShapeType="1"/>
            <a:stCxn id="19460" idx="3"/>
            <a:endCxn id="19480" idx="2"/>
          </p:cNvCxnSpPr>
          <p:nvPr/>
        </p:nvCxnSpPr>
        <p:spPr bwMode="auto">
          <a:xfrm>
            <a:off x="5486400" y="43815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4" name="AutoShape 48"/>
          <p:cNvCxnSpPr>
            <a:cxnSpLocks noChangeShapeType="1"/>
            <a:stCxn id="19461" idx="3"/>
            <a:endCxn id="19490" idx="2"/>
          </p:cNvCxnSpPr>
          <p:nvPr/>
        </p:nvCxnSpPr>
        <p:spPr bwMode="auto">
          <a:xfrm>
            <a:off x="5486400" y="52197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5" name="AutoShape 49"/>
          <p:cNvCxnSpPr>
            <a:cxnSpLocks noChangeShapeType="1"/>
            <a:stCxn id="19461" idx="3"/>
            <a:endCxn id="19494" idx="2"/>
          </p:cNvCxnSpPr>
          <p:nvPr/>
        </p:nvCxnSpPr>
        <p:spPr bwMode="auto">
          <a:xfrm>
            <a:off x="5486400" y="52197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6" name="AutoShape 50"/>
          <p:cNvCxnSpPr>
            <a:cxnSpLocks noChangeShapeType="1"/>
            <a:stCxn id="19461" idx="3"/>
            <a:endCxn id="19493" idx="2"/>
          </p:cNvCxnSpPr>
          <p:nvPr/>
        </p:nvCxnSpPr>
        <p:spPr bwMode="auto">
          <a:xfrm>
            <a:off x="5486400" y="52197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7" name="AutoShape 51"/>
          <p:cNvCxnSpPr>
            <a:cxnSpLocks noChangeShapeType="1"/>
            <a:stCxn id="19462" idx="3"/>
            <a:endCxn id="19491" idx="2"/>
          </p:cNvCxnSpPr>
          <p:nvPr/>
        </p:nvCxnSpPr>
        <p:spPr bwMode="auto">
          <a:xfrm>
            <a:off x="5486400" y="60579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8" name="AutoShape 52"/>
          <p:cNvCxnSpPr>
            <a:cxnSpLocks noChangeShapeType="1"/>
            <a:stCxn id="19462" idx="3"/>
            <a:endCxn id="19492" idx="2"/>
          </p:cNvCxnSpPr>
          <p:nvPr/>
        </p:nvCxnSpPr>
        <p:spPr bwMode="auto">
          <a:xfrm>
            <a:off x="5486400" y="60579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9" name="AutoShape 53"/>
          <p:cNvCxnSpPr>
            <a:cxnSpLocks noChangeShapeType="1"/>
            <a:stCxn id="19462" idx="3"/>
            <a:endCxn id="19495" idx="2"/>
          </p:cNvCxnSpPr>
          <p:nvPr/>
        </p:nvCxnSpPr>
        <p:spPr bwMode="auto">
          <a:xfrm>
            <a:off x="5486400" y="60579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905000" y="35052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allpairs A B F.exe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Cooperative Computing 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release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 user provides an ordinary program that contains the algorithmic kernel that they care about. (Scholarship)</a:t>
            </a:r>
          </a:p>
          <a:p>
            <a:r>
              <a:rPr lang="en-US" dirty="0" smtClean="0"/>
              <a:t>The abstraction provides the coordination, parallelism, and resource management.  (Plumbing)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Keep the scholarship and the plumbing separate wherever possible!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Strategy: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Identify an </a:t>
            </a:r>
            <a:r>
              <a:rPr lang="en-US" dirty="0" smtClean="0">
                <a:solidFill>
                  <a:srgbClr val="FFFF00"/>
                </a:solidFill>
              </a:rPr>
              <a:t>abstraction </a:t>
            </a:r>
            <a:r>
              <a:rPr lang="en-US" dirty="0" smtClean="0"/>
              <a:t>that solves a specific category of problems very well.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Plug your computational kernel into that abstraction.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82F-3B6C-46D1-9C0A-D7B498BC52C5}" type="slidenum">
              <a:rPr lang="en-US"/>
              <a:pPr/>
              <a:t>32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/>
              <a:t>Are there other abstractions?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6E0D845-0031-4EE0-8FB4-08F86547F603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4876800" y="2895600"/>
            <a:ext cx="3581400" cy="3276600"/>
            <a:chOff x="1392" y="1104"/>
            <a:chExt cx="2880" cy="288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1968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2544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3120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696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3696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M[4,2]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120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544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968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1968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544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3120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M[3,2]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3696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M[4,3]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3696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M[4,4]</a:t>
              </a: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3120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M[3,4]</a:t>
              </a: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544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M[2,4]</a:t>
              </a: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1968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3696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M[4,0]</a:t>
              </a: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3120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M[3,0]</a:t>
              </a: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2544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M[2,0]</a:t>
              </a:r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1968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M[1,0]</a:t>
              </a: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1392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M[0,0]</a:t>
              </a:r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1392" y="283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M[0,1]</a:t>
              </a:r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1392" y="2256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M[0,2]</a:t>
              </a: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1392" y="1680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M[0,3]</a:t>
              </a: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1392" y="11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M[0,4]</a:t>
              </a:r>
            </a:p>
          </p:txBody>
        </p: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32797" name="AutoShape 29"/>
            <p:cNvCxnSpPr>
              <a:cxnSpLocks noChangeShapeType="1"/>
            </p:cNvCxnSpPr>
            <p:nvPr/>
          </p:nvCxnSpPr>
          <p:spPr bwMode="auto">
            <a:xfrm>
              <a:off x="1968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1968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 flipV="1">
              <a:off x="2256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 flipV="1">
              <a:off x="1968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Text Box 33"/>
            <p:cNvSpPr txBox="1">
              <a:spLocks noChangeArrowheads="1"/>
            </p:cNvSpPr>
            <p:nvPr/>
          </p:nvSpPr>
          <p:spPr bwMode="auto">
            <a:xfrm>
              <a:off x="1931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02" name="Text Box 34"/>
            <p:cNvSpPr txBox="1">
              <a:spLocks noChangeArrowheads="1"/>
            </p:cNvSpPr>
            <p:nvPr/>
          </p:nvSpPr>
          <p:spPr bwMode="auto">
            <a:xfrm>
              <a:off x="2218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03" name="Text Box 35"/>
            <p:cNvSpPr txBox="1">
              <a:spLocks noChangeArrowheads="1"/>
            </p:cNvSpPr>
            <p:nvPr/>
          </p:nvSpPr>
          <p:spPr bwMode="auto">
            <a:xfrm>
              <a:off x="200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cxnSp>
          <p:nvCxnSpPr>
            <p:cNvPr id="32804" name="AutoShape 36"/>
            <p:cNvCxnSpPr>
              <a:cxnSpLocks noChangeShapeType="1"/>
            </p:cNvCxnSpPr>
            <p:nvPr/>
          </p:nvCxnSpPr>
          <p:spPr bwMode="auto">
            <a:xfrm>
              <a:off x="2544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2352" y="2393"/>
              <a:ext cx="642" cy="631"/>
              <a:chOff x="2352" y="2393"/>
              <a:chExt cx="642" cy="631"/>
            </a:xfrm>
          </p:grpSpPr>
          <p:sp>
            <p:nvSpPr>
              <p:cNvPr id="32806" name="Oval 38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b="1"/>
                  <a:t>F</a:t>
                </a:r>
              </a:p>
            </p:txBody>
          </p:sp>
          <p:sp>
            <p:nvSpPr>
              <p:cNvPr id="32807" name="Line 39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8" name="Line 40"/>
              <p:cNvSpPr>
                <a:spLocks noChangeShapeType="1"/>
              </p:cNvSpPr>
              <p:nvPr/>
            </p:nvSpPr>
            <p:spPr bwMode="auto">
              <a:xfrm flipV="1">
                <a:off x="2832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9" name="Line 41"/>
              <p:cNvSpPr>
                <a:spLocks noChangeShapeType="1"/>
              </p:cNvSpPr>
              <p:nvPr/>
            </p:nvSpPr>
            <p:spPr bwMode="auto">
              <a:xfrm flipV="1">
                <a:off x="2352" y="264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0" name="Text Box 42"/>
              <p:cNvSpPr txBox="1">
                <a:spLocks noChangeArrowheads="1"/>
              </p:cNvSpPr>
              <p:nvPr/>
            </p:nvSpPr>
            <p:spPr bwMode="auto">
              <a:xfrm>
                <a:off x="2506" y="2393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x</a:t>
                </a:r>
              </a:p>
            </p:txBody>
          </p:sp>
          <p:sp>
            <p:nvSpPr>
              <p:cNvPr id="32811" name="Text Box 43"/>
              <p:cNvSpPr txBox="1">
                <a:spLocks noChangeArrowheads="1"/>
              </p:cNvSpPr>
              <p:nvPr/>
            </p:nvSpPr>
            <p:spPr bwMode="auto">
              <a:xfrm>
                <a:off x="2795" y="2710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y</a:t>
                </a:r>
              </a:p>
            </p:txBody>
          </p:sp>
          <p:sp>
            <p:nvSpPr>
              <p:cNvPr id="32812" name="Text Box 44"/>
              <p:cNvSpPr txBox="1">
                <a:spLocks noChangeArrowheads="1"/>
              </p:cNvSpPr>
              <p:nvPr/>
            </p:nvSpPr>
            <p:spPr bwMode="auto">
              <a:xfrm>
                <a:off x="2574" y="2710"/>
                <a:ext cx="204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d</a:t>
                </a:r>
              </a:p>
            </p:txBody>
          </p:sp>
        </p:grpSp>
        <p:sp>
          <p:nvSpPr>
            <p:cNvPr id="32813" name="Oval 45"/>
            <p:cNvSpPr>
              <a:spLocks noChangeArrowheads="1"/>
            </p:cNvSpPr>
            <p:nvPr/>
          </p:nvSpPr>
          <p:spPr bwMode="auto">
            <a:xfrm>
              <a:off x="268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32814" name="AutoShape 46"/>
            <p:cNvCxnSpPr>
              <a:cxnSpLocks noChangeShapeType="1"/>
            </p:cNvCxnSpPr>
            <p:nvPr/>
          </p:nvCxnSpPr>
          <p:spPr bwMode="auto">
            <a:xfrm>
              <a:off x="2544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 flipV="1">
              <a:off x="2832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49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Text Box 50"/>
            <p:cNvSpPr txBox="1">
              <a:spLocks noChangeArrowheads="1"/>
            </p:cNvSpPr>
            <p:nvPr/>
          </p:nvSpPr>
          <p:spPr bwMode="auto">
            <a:xfrm>
              <a:off x="2506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19" name="Text Box 51"/>
            <p:cNvSpPr txBox="1">
              <a:spLocks noChangeArrowheads="1"/>
            </p:cNvSpPr>
            <p:nvPr/>
          </p:nvSpPr>
          <p:spPr bwMode="auto">
            <a:xfrm>
              <a:off x="2795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20" name="Text Box 52"/>
            <p:cNvSpPr txBox="1">
              <a:spLocks noChangeArrowheads="1"/>
            </p:cNvSpPr>
            <p:nvPr/>
          </p:nvSpPr>
          <p:spPr bwMode="auto">
            <a:xfrm>
              <a:off x="2575" y="3286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 flipV="1">
              <a:off x="22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Oval 54"/>
            <p:cNvSpPr>
              <a:spLocks noChangeArrowheads="1"/>
            </p:cNvSpPr>
            <p:nvPr/>
          </p:nvSpPr>
          <p:spPr bwMode="auto">
            <a:xfrm>
              <a:off x="2112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32823" name="AutoShape 55"/>
            <p:cNvCxnSpPr>
              <a:cxnSpLocks noChangeShapeType="1"/>
            </p:cNvCxnSpPr>
            <p:nvPr/>
          </p:nvCxnSpPr>
          <p:spPr bwMode="auto">
            <a:xfrm>
              <a:off x="1988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24" name="Line 56"/>
            <p:cNvSpPr>
              <a:spLocks noChangeShapeType="1"/>
            </p:cNvSpPr>
            <p:nvPr/>
          </p:nvSpPr>
          <p:spPr bwMode="auto">
            <a:xfrm>
              <a:off x="1968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57"/>
            <p:cNvSpPr>
              <a:spLocks noChangeShapeType="1"/>
            </p:cNvSpPr>
            <p:nvPr/>
          </p:nvSpPr>
          <p:spPr bwMode="auto">
            <a:xfrm flipV="1">
              <a:off x="196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Text Box 58"/>
            <p:cNvSpPr txBox="1">
              <a:spLocks noChangeArrowheads="1"/>
            </p:cNvSpPr>
            <p:nvPr/>
          </p:nvSpPr>
          <p:spPr bwMode="auto">
            <a:xfrm>
              <a:off x="1931" y="2423"/>
              <a:ext cx="19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27" name="Text Box 59"/>
            <p:cNvSpPr txBox="1">
              <a:spLocks noChangeArrowheads="1"/>
            </p:cNvSpPr>
            <p:nvPr/>
          </p:nvSpPr>
          <p:spPr bwMode="auto">
            <a:xfrm>
              <a:off x="2240" y="271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28" name="Text Box 60"/>
            <p:cNvSpPr txBox="1">
              <a:spLocks noChangeArrowheads="1"/>
            </p:cNvSpPr>
            <p:nvPr/>
          </p:nvSpPr>
          <p:spPr bwMode="auto">
            <a:xfrm>
              <a:off x="2019" y="2710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29" name="Oval 61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30" name="Line 62"/>
            <p:cNvSpPr>
              <a:spLocks noChangeShapeType="1"/>
            </p:cNvSpPr>
            <p:nvPr/>
          </p:nvSpPr>
          <p:spPr bwMode="auto">
            <a:xfrm>
              <a:off x="240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63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64"/>
            <p:cNvSpPr>
              <a:spLocks noChangeShapeType="1"/>
            </p:cNvSpPr>
            <p:nvPr/>
          </p:nvSpPr>
          <p:spPr bwMode="auto">
            <a:xfrm flipV="1">
              <a:off x="2352" y="206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Text Box 65"/>
            <p:cNvSpPr txBox="1">
              <a:spLocks noChangeArrowheads="1"/>
            </p:cNvSpPr>
            <p:nvPr/>
          </p:nvSpPr>
          <p:spPr bwMode="auto">
            <a:xfrm>
              <a:off x="2506" y="1817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34" name="Text Box 66"/>
            <p:cNvSpPr txBox="1">
              <a:spLocks noChangeArrowheads="1"/>
            </p:cNvSpPr>
            <p:nvPr/>
          </p:nvSpPr>
          <p:spPr bwMode="auto">
            <a:xfrm>
              <a:off x="2795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35" name="Text Box 67"/>
            <p:cNvSpPr txBox="1">
              <a:spLocks noChangeArrowheads="1"/>
            </p:cNvSpPr>
            <p:nvPr/>
          </p:nvSpPr>
          <p:spPr bwMode="auto">
            <a:xfrm>
              <a:off x="2575" y="2134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auto">
            <a:xfrm>
              <a:off x="3264" y="2381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37" name="Line 69"/>
            <p:cNvSpPr>
              <a:spLocks noChangeShapeType="1"/>
            </p:cNvSpPr>
            <p:nvPr/>
          </p:nvSpPr>
          <p:spPr bwMode="auto">
            <a:xfrm>
              <a:off x="2976" y="252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70"/>
            <p:cNvSpPr>
              <a:spLocks noChangeShapeType="1"/>
            </p:cNvSpPr>
            <p:nvPr/>
          </p:nvSpPr>
          <p:spPr bwMode="auto">
            <a:xfrm flipV="1">
              <a:off x="3408" y="26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71"/>
            <p:cNvSpPr>
              <a:spLocks noChangeShapeType="1"/>
            </p:cNvSpPr>
            <p:nvPr/>
          </p:nvSpPr>
          <p:spPr bwMode="auto">
            <a:xfrm flipV="1">
              <a:off x="2928" y="2621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Text Box 72"/>
            <p:cNvSpPr txBox="1">
              <a:spLocks noChangeArrowheads="1"/>
            </p:cNvSpPr>
            <p:nvPr/>
          </p:nvSpPr>
          <p:spPr bwMode="auto">
            <a:xfrm>
              <a:off x="3083" y="2374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41" name="Text Box 73"/>
            <p:cNvSpPr txBox="1">
              <a:spLocks noChangeArrowheads="1"/>
            </p:cNvSpPr>
            <p:nvPr/>
          </p:nvSpPr>
          <p:spPr bwMode="auto">
            <a:xfrm>
              <a:off x="3371" y="2692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42" name="Text Box 74"/>
            <p:cNvSpPr txBox="1">
              <a:spLocks noChangeArrowheads="1"/>
            </p:cNvSpPr>
            <p:nvPr/>
          </p:nvSpPr>
          <p:spPr bwMode="auto">
            <a:xfrm>
              <a:off x="3150" y="2692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43" name="Oval 75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44" name="Oval 76"/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45" name="Line 77"/>
            <p:cNvSpPr>
              <a:spLocks noChangeShapeType="1"/>
            </p:cNvSpPr>
            <p:nvPr/>
          </p:nvSpPr>
          <p:spPr bwMode="auto">
            <a:xfrm flipV="1"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Text Box 78"/>
            <p:cNvSpPr txBox="1">
              <a:spLocks noChangeArrowheads="1"/>
            </p:cNvSpPr>
            <p:nvPr/>
          </p:nvSpPr>
          <p:spPr bwMode="auto">
            <a:xfrm>
              <a:off x="2240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47" name="Line 79"/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Text Box 80"/>
            <p:cNvSpPr txBox="1">
              <a:spLocks noChangeArrowheads="1"/>
            </p:cNvSpPr>
            <p:nvPr/>
          </p:nvSpPr>
          <p:spPr bwMode="auto">
            <a:xfrm>
              <a:off x="2240" y="155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cxnSp>
          <p:nvCxnSpPr>
            <p:cNvPr id="32849" name="AutoShape 81"/>
            <p:cNvCxnSpPr>
              <a:cxnSpLocks noChangeShapeType="1"/>
            </p:cNvCxnSpPr>
            <p:nvPr/>
          </p:nvCxnSpPr>
          <p:spPr bwMode="auto">
            <a:xfrm>
              <a:off x="1988" y="19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50" name="Line 82"/>
            <p:cNvSpPr>
              <a:spLocks noChangeShapeType="1"/>
            </p:cNvSpPr>
            <p:nvPr/>
          </p:nvSpPr>
          <p:spPr bwMode="auto">
            <a:xfrm>
              <a:off x="196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Text Box 83"/>
            <p:cNvSpPr txBox="1">
              <a:spLocks noChangeArrowheads="1"/>
            </p:cNvSpPr>
            <p:nvPr/>
          </p:nvSpPr>
          <p:spPr bwMode="auto">
            <a:xfrm>
              <a:off x="1931" y="184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cxnSp>
          <p:nvCxnSpPr>
            <p:cNvPr id="32852" name="AutoShape 84"/>
            <p:cNvCxnSpPr>
              <a:cxnSpLocks noChangeShapeType="1"/>
            </p:cNvCxnSpPr>
            <p:nvPr/>
          </p:nvCxnSpPr>
          <p:spPr bwMode="auto">
            <a:xfrm>
              <a:off x="1988" y="1392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53" name="Line 85"/>
            <p:cNvSpPr>
              <a:spLocks noChangeShapeType="1"/>
            </p:cNvSpPr>
            <p:nvPr/>
          </p:nvSpPr>
          <p:spPr bwMode="auto">
            <a:xfrm>
              <a:off x="196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Text Box 86"/>
            <p:cNvSpPr txBox="1">
              <a:spLocks noChangeArrowheads="1"/>
            </p:cNvSpPr>
            <p:nvPr/>
          </p:nvSpPr>
          <p:spPr bwMode="auto">
            <a:xfrm>
              <a:off x="1931" y="127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55" name="Line 87"/>
            <p:cNvSpPr>
              <a:spLocks noChangeShapeType="1"/>
            </p:cNvSpPr>
            <p:nvPr/>
          </p:nvSpPr>
          <p:spPr bwMode="auto">
            <a:xfrm flipV="1">
              <a:off x="1968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Text Box 88"/>
            <p:cNvSpPr txBox="1">
              <a:spLocks noChangeArrowheads="1"/>
            </p:cNvSpPr>
            <p:nvPr/>
          </p:nvSpPr>
          <p:spPr bwMode="auto">
            <a:xfrm>
              <a:off x="2019" y="2134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57" name="Line 89"/>
            <p:cNvSpPr>
              <a:spLocks noChangeShapeType="1"/>
            </p:cNvSpPr>
            <p:nvPr/>
          </p:nvSpPr>
          <p:spPr bwMode="auto">
            <a:xfrm flipV="1">
              <a:off x="19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Text Box 90"/>
            <p:cNvSpPr txBox="1">
              <a:spLocks noChangeArrowheads="1"/>
            </p:cNvSpPr>
            <p:nvPr/>
          </p:nvSpPr>
          <p:spPr bwMode="auto">
            <a:xfrm>
              <a:off x="2019" y="1559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59" name="Line 91"/>
            <p:cNvSpPr>
              <a:spLocks noChangeShapeType="1"/>
            </p:cNvSpPr>
            <p:nvPr/>
          </p:nvSpPr>
          <p:spPr bwMode="auto">
            <a:xfrm>
              <a:off x="2976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Text Box 92"/>
            <p:cNvSpPr txBox="1">
              <a:spLocks noChangeArrowheads="1"/>
            </p:cNvSpPr>
            <p:nvPr/>
          </p:nvSpPr>
          <p:spPr bwMode="auto">
            <a:xfrm>
              <a:off x="3083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61" name="Oval 93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62" name="Oval 94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63" name="Line 95"/>
            <p:cNvSpPr>
              <a:spLocks noChangeShapeType="1"/>
            </p:cNvSpPr>
            <p:nvPr/>
          </p:nvSpPr>
          <p:spPr bwMode="auto">
            <a:xfrm>
              <a:off x="3552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Text Box 96"/>
            <p:cNvSpPr txBox="1">
              <a:spLocks noChangeArrowheads="1"/>
            </p:cNvSpPr>
            <p:nvPr/>
          </p:nvSpPr>
          <p:spPr bwMode="auto">
            <a:xfrm>
              <a:off x="3658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65" name="Line 97"/>
            <p:cNvSpPr>
              <a:spLocks noChangeShapeType="1"/>
            </p:cNvSpPr>
            <p:nvPr/>
          </p:nvSpPr>
          <p:spPr bwMode="auto">
            <a:xfrm flipV="1">
              <a:off x="34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98"/>
            <p:cNvSpPr>
              <a:spLocks noChangeShapeType="1"/>
            </p:cNvSpPr>
            <p:nvPr/>
          </p:nvSpPr>
          <p:spPr bwMode="auto">
            <a:xfrm flipV="1">
              <a:off x="312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Text Box 99"/>
            <p:cNvSpPr txBox="1">
              <a:spLocks noChangeArrowheads="1"/>
            </p:cNvSpPr>
            <p:nvPr/>
          </p:nvSpPr>
          <p:spPr bwMode="auto">
            <a:xfrm>
              <a:off x="3371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68" name="Text Box 100"/>
            <p:cNvSpPr txBox="1">
              <a:spLocks noChangeArrowheads="1"/>
            </p:cNvSpPr>
            <p:nvPr/>
          </p:nvSpPr>
          <p:spPr bwMode="auto">
            <a:xfrm>
              <a:off x="315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69" name="Line 101"/>
            <p:cNvSpPr>
              <a:spLocks noChangeShapeType="1"/>
            </p:cNvSpPr>
            <p:nvPr/>
          </p:nvSpPr>
          <p:spPr bwMode="auto">
            <a:xfrm flipV="1">
              <a:off x="3984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102"/>
            <p:cNvSpPr>
              <a:spLocks noChangeShapeType="1"/>
            </p:cNvSpPr>
            <p:nvPr/>
          </p:nvSpPr>
          <p:spPr bwMode="auto">
            <a:xfrm flipV="1">
              <a:off x="3696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Text Box 103"/>
            <p:cNvSpPr txBox="1">
              <a:spLocks noChangeArrowheads="1"/>
            </p:cNvSpPr>
            <p:nvPr/>
          </p:nvSpPr>
          <p:spPr bwMode="auto">
            <a:xfrm>
              <a:off x="3946" y="3286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72" name="Text Box 104"/>
            <p:cNvSpPr txBox="1">
              <a:spLocks noChangeArrowheads="1"/>
            </p:cNvSpPr>
            <p:nvPr/>
          </p:nvSpPr>
          <p:spPr bwMode="auto">
            <a:xfrm>
              <a:off x="3727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</p:grpSp>
      <p:sp>
        <p:nvSpPr>
          <p:cNvPr id="32873" name="Rectangle 105"/>
          <p:cNvSpPr>
            <a:spLocks noChangeArrowheads="1"/>
          </p:cNvSpPr>
          <p:nvPr/>
        </p:nvSpPr>
        <p:spPr bwMode="auto">
          <a:xfrm>
            <a:off x="457200" y="304800"/>
            <a:ext cx="83058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Wavefront( matrix M, function F(x,y,d) )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returns matrix M such that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M[i,j] = F( M[i-1,j], M[I,j-1], M[i-1,j-1] )</a:t>
            </a:r>
          </a:p>
        </p:txBody>
      </p:sp>
      <p:sp>
        <p:nvSpPr>
          <p:cNvPr id="32881" name="Oval 113"/>
          <p:cNvSpPr>
            <a:spLocks noChangeArrowheads="1"/>
          </p:cNvSpPr>
          <p:nvPr/>
        </p:nvSpPr>
        <p:spPr bwMode="auto">
          <a:xfrm>
            <a:off x="838200" y="49530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F</a:t>
            </a:r>
          </a:p>
        </p:txBody>
      </p:sp>
      <p:sp>
        <p:nvSpPr>
          <p:cNvPr id="32882" name="AutoShape 114"/>
          <p:cNvSpPr>
            <a:spLocks noChangeArrowheads="1"/>
          </p:cNvSpPr>
          <p:nvPr/>
        </p:nvSpPr>
        <p:spPr bwMode="auto">
          <a:xfrm>
            <a:off x="2133600" y="3733800"/>
            <a:ext cx="2133600" cy="1600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Wavefront(M,F)</a:t>
            </a:r>
          </a:p>
        </p:txBody>
      </p:sp>
      <p:sp>
        <p:nvSpPr>
          <p:cNvPr id="32884" name="Rectangle 116"/>
          <p:cNvSpPr>
            <a:spLocks noChangeArrowheads="1"/>
          </p:cNvSpPr>
          <p:nvPr/>
        </p:nvSpPr>
        <p:spPr bwMode="auto">
          <a:xfrm>
            <a:off x="609600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Rectangle 117"/>
          <p:cNvSpPr>
            <a:spLocks noChangeArrowheads="1"/>
          </p:cNvSpPr>
          <p:nvPr/>
        </p:nvSpPr>
        <p:spPr bwMode="auto">
          <a:xfrm>
            <a:off x="8382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6" name="Rectangle 118"/>
          <p:cNvSpPr>
            <a:spLocks noChangeArrowheads="1"/>
          </p:cNvSpPr>
          <p:nvPr/>
        </p:nvSpPr>
        <p:spPr bwMode="auto">
          <a:xfrm>
            <a:off x="10668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7" name="Rectangle 119"/>
          <p:cNvSpPr>
            <a:spLocks noChangeArrowheads="1"/>
          </p:cNvSpPr>
          <p:nvPr/>
        </p:nvSpPr>
        <p:spPr bwMode="auto">
          <a:xfrm>
            <a:off x="12954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8" name="Rectangle 120"/>
          <p:cNvSpPr>
            <a:spLocks noChangeArrowheads="1"/>
          </p:cNvSpPr>
          <p:nvPr/>
        </p:nvSpPr>
        <p:spPr bwMode="auto">
          <a:xfrm>
            <a:off x="609600" y="3962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9" name="Rectangle 121"/>
          <p:cNvSpPr>
            <a:spLocks noChangeArrowheads="1"/>
          </p:cNvSpPr>
          <p:nvPr/>
        </p:nvSpPr>
        <p:spPr bwMode="auto">
          <a:xfrm>
            <a:off x="8382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Rectangle 122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/>
              <a:t>M</a:t>
            </a:r>
          </a:p>
        </p:txBody>
      </p:sp>
      <p:sp>
        <p:nvSpPr>
          <p:cNvPr id="32891" name="Rectangle 123"/>
          <p:cNvSpPr>
            <a:spLocks noChangeArrowheads="1"/>
          </p:cNvSpPr>
          <p:nvPr/>
        </p:nvSpPr>
        <p:spPr bwMode="auto">
          <a:xfrm>
            <a:off x="12954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2" name="Rectangle 124"/>
          <p:cNvSpPr>
            <a:spLocks noChangeArrowheads="1"/>
          </p:cNvSpPr>
          <p:nvPr/>
        </p:nvSpPr>
        <p:spPr bwMode="auto">
          <a:xfrm>
            <a:off x="609600" y="41910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3" name="Rectangle 125"/>
          <p:cNvSpPr>
            <a:spLocks noChangeArrowheads="1"/>
          </p:cNvSpPr>
          <p:nvPr/>
        </p:nvSpPr>
        <p:spPr bwMode="auto">
          <a:xfrm>
            <a:off x="8382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4" name="Rectangle 126"/>
          <p:cNvSpPr>
            <a:spLocks noChangeArrowheads="1"/>
          </p:cNvSpPr>
          <p:nvPr/>
        </p:nvSpPr>
        <p:spPr bwMode="auto">
          <a:xfrm>
            <a:off x="10668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5" name="Rectangle 127"/>
          <p:cNvSpPr>
            <a:spLocks noChangeArrowheads="1"/>
          </p:cNvSpPr>
          <p:nvPr/>
        </p:nvSpPr>
        <p:spPr bwMode="auto">
          <a:xfrm>
            <a:off x="12954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6" name="Rectangle 128"/>
          <p:cNvSpPr>
            <a:spLocks noChangeArrowheads="1"/>
          </p:cNvSpPr>
          <p:nvPr/>
        </p:nvSpPr>
        <p:spPr bwMode="auto">
          <a:xfrm>
            <a:off x="6096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7" name="Rectangle 129"/>
          <p:cNvSpPr>
            <a:spLocks noChangeArrowheads="1"/>
          </p:cNvSpPr>
          <p:nvPr/>
        </p:nvSpPr>
        <p:spPr bwMode="auto">
          <a:xfrm>
            <a:off x="8382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8" name="Rectangle 130"/>
          <p:cNvSpPr>
            <a:spLocks noChangeArrowheads="1"/>
          </p:cNvSpPr>
          <p:nvPr/>
        </p:nvSpPr>
        <p:spPr bwMode="auto">
          <a:xfrm>
            <a:off x="10668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9" name="Rectangle 131"/>
          <p:cNvSpPr>
            <a:spLocks noChangeArrowheads="1"/>
          </p:cNvSpPr>
          <p:nvPr/>
        </p:nvSpPr>
        <p:spPr bwMode="auto">
          <a:xfrm>
            <a:off x="12954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1" name="Rectangle 133"/>
          <p:cNvSpPr>
            <a:spLocks noChangeArrowheads="1"/>
          </p:cNvSpPr>
          <p:nvPr/>
        </p:nvSpPr>
        <p:spPr bwMode="auto">
          <a:xfrm>
            <a:off x="609600" y="3505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2" name="Rectangle 134"/>
          <p:cNvSpPr>
            <a:spLocks noChangeArrowheads="1"/>
          </p:cNvSpPr>
          <p:nvPr/>
        </p:nvSpPr>
        <p:spPr bwMode="auto">
          <a:xfrm>
            <a:off x="8382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3" name="Rectangle 135"/>
          <p:cNvSpPr>
            <a:spLocks noChangeArrowheads="1"/>
          </p:cNvSpPr>
          <p:nvPr/>
        </p:nvSpPr>
        <p:spPr bwMode="auto">
          <a:xfrm>
            <a:off x="10668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4" name="Rectangle 136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5" name="Rectangle 137"/>
          <p:cNvSpPr>
            <a:spLocks noChangeArrowheads="1"/>
          </p:cNvSpPr>
          <p:nvPr/>
        </p:nvSpPr>
        <p:spPr bwMode="auto">
          <a:xfrm>
            <a:off x="15240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6" name="Rectangle 138"/>
          <p:cNvSpPr>
            <a:spLocks noChangeArrowheads="1"/>
          </p:cNvSpPr>
          <p:nvPr/>
        </p:nvSpPr>
        <p:spPr bwMode="auto">
          <a:xfrm>
            <a:off x="15240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7" name="Rectangle 139"/>
          <p:cNvSpPr>
            <a:spLocks noChangeArrowheads="1"/>
          </p:cNvSpPr>
          <p:nvPr/>
        </p:nvSpPr>
        <p:spPr bwMode="auto">
          <a:xfrm>
            <a:off x="15240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8" name="Rectangle 140"/>
          <p:cNvSpPr>
            <a:spLocks noChangeArrowheads="1"/>
          </p:cNvSpPr>
          <p:nvPr/>
        </p:nvSpPr>
        <p:spPr bwMode="auto">
          <a:xfrm>
            <a:off x="15240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9" name="Rectangle 141"/>
          <p:cNvSpPr>
            <a:spLocks noChangeArrowheads="1"/>
          </p:cNvSpPr>
          <p:nvPr/>
        </p:nvSpPr>
        <p:spPr bwMode="auto">
          <a:xfrm>
            <a:off x="15240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Performance Problem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Dispatch latency really matters: a delay in one holds up all of its children.</a:t>
            </a:r>
          </a:p>
          <a:p>
            <a:pPr>
              <a:lnSpc>
                <a:spcPct val="90000"/>
              </a:lnSpc>
            </a:pPr>
            <a:r>
              <a:rPr lang="en-US" sz="2800"/>
              <a:t>If we dispatch larger sub-problems: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Concurrency on each node increases.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Distributed concurrency decreases.</a:t>
            </a:r>
          </a:p>
          <a:p>
            <a:pPr>
              <a:lnSpc>
                <a:spcPct val="90000"/>
              </a:lnSpc>
            </a:pPr>
            <a:r>
              <a:rPr lang="en-US" sz="2800"/>
              <a:t>If we dispatch smaller sub-problems: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Concurrency on each node decreases.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Spend more time waiting for jobs to be dispatched.</a:t>
            </a:r>
          </a:p>
          <a:p>
            <a:pPr>
              <a:lnSpc>
                <a:spcPct val="90000"/>
              </a:lnSpc>
            </a:pPr>
            <a:r>
              <a:rPr lang="en-US" sz="2800"/>
              <a:t>So, model the system to choose the block size.</a:t>
            </a:r>
          </a:p>
          <a:p>
            <a:pPr>
              <a:lnSpc>
                <a:spcPct val="90000"/>
              </a:lnSpc>
            </a:pPr>
            <a:r>
              <a:rPr lang="en-US" sz="2800" b="1" i="1">
                <a:solidFill>
                  <a:srgbClr val="FFFF00"/>
                </a:solidFill>
              </a:rPr>
              <a:t>And, build a fast-dispatch execution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6629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worker</a:t>
            </a:r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4343400" y="1219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worker</a:t>
            </a: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4495800" y="1371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worker</a:t>
            </a:r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46482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worker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48006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worker</a:t>
            </a: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49530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worker</a:t>
            </a: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51054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worker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2057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work</a:t>
            </a:r>
          </a:p>
          <a:p>
            <a:pPr algn="ctr"/>
            <a:r>
              <a:rPr lang="en-US"/>
              <a:t>queue</a:t>
            </a:r>
          </a:p>
        </p:txBody>
      </p:sp>
      <p:cxnSp>
        <p:nvCxnSpPr>
          <p:cNvPr id="113676" name="AutoShape 12"/>
          <p:cNvCxnSpPr>
            <a:cxnSpLocks noChangeShapeType="1"/>
            <a:stCxn id="113675" idx="6"/>
            <a:endCxn id="113668" idx="2"/>
          </p:cNvCxnSpPr>
          <p:nvPr/>
        </p:nvCxnSpPr>
        <p:spPr bwMode="auto">
          <a:xfrm>
            <a:off x="3200400" y="4343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6858000" y="57912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F</a:t>
            </a:r>
          </a:p>
        </p:txBody>
      </p:sp>
      <p:cxnSp>
        <p:nvCxnSpPr>
          <p:cNvPr id="113679" name="AutoShape 15"/>
          <p:cNvCxnSpPr>
            <a:cxnSpLocks noChangeShapeType="1"/>
            <a:stCxn id="113668" idx="4"/>
            <a:endCxn id="113678" idx="0"/>
          </p:cNvCxnSpPr>
          <p:nvPr/>
        </p:nvCxnSpPr>
        <p:spPr bwMode="auto">
          <a:xfrm>
            <a:off x="7200900" y="4876800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5715000" y="58674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In.txt</a:t>
            </a:r>
          </a:p>
        </p:txBody>
      </p:sp>
      <p:cxnSp>
        <p:nvCxnSpPr>
          <p:cNvPr id="113681" name="AutoShape 17"/>
          <p:cNvCxnSpPr>
            <a:cxnSpLocks noChangeShapeType="1"/>
            <a:stCxn id="113680" idx="3"/>
            <a:endCxn id="113678" idx="2"/>
          </p:cNvCxnSpPr>
          <p:nvPr/>
        </p:nvCxnSpPr>
        <p:spPr bwMode="auto">
          <a:xfrm>
            <a:off x="6477000" y="6096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7924800" y="58674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out.txt</a:t>
            </a:r>
          </a:p>
        </p:txBody>
      </p:sp>
      <p:cxnSp>
        <p:nvCxnSpPr>
          <p:cNvPr id="113683" name="AutoShape 19"/>
          <p:cNvCxnSpPr>
            <a:cxnSpLocks noChangeShapeType="1"/>
            <a:stCxn id="113678" idx="6"/>
            <a:endCxn id="113682" idx="1"/>
          </p:cNvCxnSpPr>
          <p:nvPr/>
        </p:nvCxnSpPr>
        <p:spPr bwMode="auto">
          <a:xfrm>
            <a:off x="7543800" y="6096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3352800" y="3733800"/>
            <a:ext cx="29781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put F.exe</a:t>
            </a:r>
          </a:p>
          <a:p>
            <a:r>
              <a:rPr lang="en-US" b="1"/>
              <a:t>put in.txt</a:t>
            </a:r>
          </a:p>
          <a:p>
            <a:r>
              <a:rPr lang="en-US" b="1"/>
              <a:t>exec F.exe &lt;in.txt &gt;out.txt</a:t>
            </a:r>
          </a:p>
          <a:p>
            <a:r>
              <a:rPr lang="en-US" b="1"/>
              <a:t>get out.txt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6138863" y="762000"/>
            <a:ext cx="2624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100s of workers</a:t>
            </a:r>
          </a:p>
          <a:p>
            <a:r>
              <a:rPr lang="en-US" sz="2400"/>
              <a:t>dispatched via</a:t>
            </a:r>
          </a:p>
          <a:p>
            <a:r>
              <a:rPr lang="en-US" sz="2400"/>
              <a:t>Condor/SGE/SSH</a:t>
            </a:r>
          </a:p>
        </p:txBody>
      </p:sp>
      <p:cxnSp>
        <p:nvCxnSpPr>
          <p:cNvPr id="113686" name="AutoShape 22"/>
          <p:cNvCxnSpPr>
            <a:cxnSpLocks noChangeShapeType="1"/>
            <a:stCxn id="113675" idx="0"/>
            <a:endCxn id="113670" idx="2"/>
          </p:cNvCxnSpPr>
          <p:nvPr/>
        </p:nvCxnSpPr>
        <p:spPr bwMode="auto">
          <a:xfrm flipV="1">
            <a:off x="2628900" y="1905000"/>
            <a:ext cx="186690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3687" name="AutoShape 23"/>
          <p:cNvCxnSpPr>
            <a:cxnSpLocks noChangeShapeType="1"/>
            <a:stCxn id="113675" idx="0"/>
            <a:endCxn id="113674" idx="4"/>
          </p:cNvCxnSpPr>
          <p:nvPr/>
        </p:nvCxnSpPr>
        <p:spPr bwMode="auto">
          <a:xfrm flipV="1">
            <a:off x="2628900" y="3048000"/>
            <a:ext cx="30480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3688" name="AutoShape 24"/>
          <p:cNvCxnSpPr>
            <a:cxnSpLocks noChangeShapeType="1"/>
            <a:stCxn id="113675" idx="0"/>
            <a:endCxn id="113672" idx="2"/>
          </p:cNvCxnSpPr>
          <p:nvPr/>
        </p:nvCxnSpPr>
        <p:spPr bwMode="auto">
          <a:xfrm flipV="1">
            <a:off x="2628900" y="2209800"/>
            <a:ext cx="21717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3689" name="AutoShape 25"/>
          <p:cNvCxnSpPr>
            <a:cxnSpLocks noChangeShapeType="1"/>
            <a:stCxn id="113675" idx="0"/>
            <a:endCxn id="113674" idx="2"/>
          </p:cNvCxnSpPr>
          <p:nvPr/>
        </p:nvCxnSpPr>
        <p:spPr bwMode="auto">
          <a:xfrm flipV="1">
            <a:off x="2628900" y="2514600"/>
            <a:ext cx="24765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3690" name="Oval 26"/>
          <p:cNvSpPr>
            <a:spLocks noChangeArrowheads="1"/>
          </p:cNvSpPr>
          <p:nvPr/>
        </p:nvSpPr>
        <p:spPr bwMode="auto">
          <a:xfrm>
            <a:off x="3810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wavefront</a:t>
            </a:r>
          </a:p>
        </p:txBody>
      </p:sp>
      <p:cxnSp>
        <p:nvCxnSpPr>
          <p:cNvPr id="113691" name="AutoShape 27"/>
          <p:cNvCxnSpPr>
            <a:cxnSpLocks noChangeShapeType="1"/>
            <a:stCxn id="113690" idx="7"/>
            <a:endCxn id="113675" idx="1"/>
          </p:cNvCxnSpPr>
          <p:nvPr/>
        </p:nvCxnSpPr>
        <p:spPr bwMode="auto">
          <a:xfrm>
            <a:off x="1357313" y="396557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3692" name="AutoShape 28"/>
          <p:cNvCxnSpPr>
            <a:cxnSpLocks noChangeShapeType="1"/>
            <a:stCxn id="113675" idx="3"/>
            <a:endCxn id="113690" idx="5"/>
          </p:cNvCxnSpPr>
          <p:nvPr/>
        </p:nvCxnSpPr>
        <p:spPr bwMode="auto">
          <a:xfrm flipH="1">
            <a:off x="1357313" y="472122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1371600" y="332105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queue</a:t>
            </a:r>
          </a:p>
          <a:p>
            <a:pPr algn="ctr"/>
            <a:r>
              <a:rPr lang="en-US" b="1"/>
              <a:t>tasks</a:t>
            </a: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1397000" y="469265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tasks</a:t>
            </a:r>
          </a:p>
          <a:p>
            <a:pPr algn="ctr"/>
            <a:r>
              <a:rPr lang="en-US" b="1"/>
              <a:t>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500x500 Wavefront on ~200 CPUs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9" name="Picture 5" descr="wave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628775"/>
            <a:ext cx="9372600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Wavefront on a 200-CPU Cluster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3" name="Picture 5" descr="wave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Wavefront on a 32-Core CPU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7" name="Picture 5" descr="wave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82F-3B6C-46D1-9C0A-D7B498BC52C5}" type="slidenum">
              <a:rPr lang="en-US"/>
              <a:pPr/>
              <a:t>39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81400"/>
            <a:ext cx="8229600" cy="1143000"/>
          </a:xfrm>
        </p:spPr>
        <p:txBody>
          <a:bodyPr/>
          <a:lstStyle/>
          <a:p>
            <a:r>
              <a:rPr lang="en-US" dirty="0" smtClean="0"/>
              <a:t>What if you don’t have</a:t>
            </a:r>
            <a:br>
              <a:rPr lang="en-US" dirty="0" smtClean="0"/>
            </a:br>
            <a:r>
              <a:rPr lang="en-US" dirty="0" smtClean="0"/>
              <a:t>a regular graph?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a </a:t>
            </a:r>
            <a:r>
              <a:rPr lang="en-US" dirty="0" smtClean="0">
                <a:solidFill>
                  <a:srgbClr val="FFFF00"/>
                </a:solidFill>
              </a:rPr>
              <a:t>directed graph</a:t>
            </a:r>
            <a:r>
              <a:rPr lang="en-US" dirty="0" smtClean="0"/>
              <a:t> abstraction.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Collaborators</a:t>
            </a:r>
            <a:endParaRPr lang="en-US" dirty="0"/>
          </a:p>
        </p:txBody>
      </p:sp>
      <p:pic>
        <p:nvPicPr>
          <p:cNvPr id="52226" name="Picture 2" descr="http://www.bibliotecapleyades.net/imagenes_ciencia/colisionadorhadrones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199"/>
            <a:ext cx="3810000" cy="256032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2580"/>
            <a:ext cx="3657600" cy="293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 descr="http://images.forbes.com/media/2009/01/29/top25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29" y="4038600"/>
            <a:ext cx="2612571" cy="1828800"/>
          </a:xfrm>
          <a:prstGeom prst="rect">
            <a:avLst/>
          </a:prstGeom>
          <a:noFill/>
        </p:spPr>
      </p:pic>
      <p:pic>
        <p:nvPicPr>
          <p:cNvPr id="52230" name="Picture 6" descr="http://topnews.net.nz/data/Genome-Sequen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643244"/>
            <a:ext cx="2442972" cy="1986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260068"/>
            <a:ext cx="399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AGTCCGTACGATGCTATTAGCGAGCGTGA…</a:t>
            </a:r>
            <a:endParaRPr lang="en-US" dirty="0"/>
          </a:p>
        </p:txBody>
      </p:sp>
      <p:pic>
        <p:nvPicPr>
          <p:cNvPr id="52232" name="Picture 8" descr="https://encrypted-tbn0.google.com/images?q=tbn:ANd9GcQgzROQpfL9uQXJamscucIGqw9ppxm8sLzxNFLLhB2mC4Yuc15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9455" y="1143000"/>
            <a:ext cx="2061147" cy="1371600"/>
          </a:xfrm>
          <a:prstGeom prst="rect">
            <a:avLst/>
          </a:prstGeom>
          <a:noFill/>
        </p:spPr>
      </p:pic>
      <p:pic>
        <p:nvPicPr>
          <p:cNvPr id="52234" name="Picture 10" descr="http://www.ks.uiuc.edu/Overview/gallery/biggifs/7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056860"/>
            <a:ext cx="3467100" cy="2562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40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An Old Idea: Make</a:t>
            </a:r>
            <a:endParaRPr lang="en-US" dirty="0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latin typeface="Arial Unicode MS" pitchFamily="34" charset="-128"/>
              </a:rPr>
              <a:t>part1 part2 part3: input.data split.py</a:t>
            </a:r>
          </a:p>
          <a:p>
            <a:r>
              <a:rPr lang="en-US" b="1">
                <a:latin typeface="Arial Unicode MS" pitchFamily="34" charset="-128"/>
              </a:rPr>
              <a:t>     ./split.py input.data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out1: part1 mysim.exe</a:t>
            </a:r>
          </a:p>
          <a:p>
            <a:r>
              <a:rPr lang="en-US" b="1">
                <a:latin typeface="Arial Unicode MS" pitchFamily="34" charset="-128"/>
              </a:rPr>
              <a:t>    ./mysim.exe part1 &gt;out1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out2: part2 mysim.exe</a:t>
            </a:r>
          </a:p>
          <a:p>
            <a:r>
              <a:rPr lang="en-US" b="1">
                <a:latin typeface="Arial Unicode MS" pitchFamily="34" charset="-128"/>
              </a:rPr>
              <a:t>    ./mysim.exe part2 &gt;out2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out3: part3 mysim.exe</a:t>
            </a:r>
          </a:p>
          <a:p>
            <a:r>
              <a:rPr lang="en-US" b="1">
                <a:latin typeface="Arial Unicode MS" pitchFamily="34" charset="-128"/>
              </a:rPr>
              <a:t>    ./mysim.exe part3 &gt;out3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result: out1 out2 out3 join.py</a:t>
            </a:r>
          </a:p>
          <a:p>
            <a:r>
              <a:rPr lang="en-US" b="1">
                <a:latin typeface="Arial Unicode MS" pitchFamily="34" charset="-128"/>
              </a:rPr>
              <a:t>    ./join.py out1 out2 out3 &gt; result </a:t>
            </a:r>
          </a:p>
        </p:txBody>
      </p:sp>
      <p:pic>
        <p:nvPicPr>
          <p:cNvPr id="246788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41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 = Make + Workflow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397938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Condor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495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Torque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</a:t>
            </a:r>
          </a:p>
          <a:p>
            <a:pPr algn="ctr"/>
            <a:r>
              <a:rPr lang="en-US" sz="2400" dirty="0" smtClean="0"/>
              <a:t>Queue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2057399" y="321738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Provides portability across batch systems.</a:t>
            </a:r>
          </a:p>
          <a:p>
            <a:r>
              <a:rPr lang="en-US" sz="2000" dirty="0" smtClean="0"/>
              <a:t>Enable parallelism (but not too much!)</a:t>
            </a:r>
          </a:p>
          <a:p>
            <a:r>
              <a:rPr lang="en-US" sz="2000" dirty="0" smtClean="0"/>
              <a:t>Fault tolerance at multiple scales.</a:t>
            </a:r>
          </a:p>
          <a:p>
            <a:r>
              <a:rPr lang="en-US" sz="2000" dirty="0" smtClean="0"/>
              <a:t>Data and resource management.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http://www.nd.edu/~ccl/software/makeflow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436181"/>
            <a:ext cx="1523999" cy="214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Applications</a:t>
            </a:r>
            <a:endParaRPr lang="en-US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3657600" y="1371600"/>
            <a:ext cx="5039215" cy="2209800"/>
          </a:xfrm>
        </p:spPr>
      </p:pic>
      <p:pic>
        <p:nvPicPr>
          <p:cNvPr id="7" name="Picture 4" descr="makeflow-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6043350" cy="2794000"/>
          </a:xfrm>
          <a:prstGeom prst="rect">
            <a:avLst/>
          </a:prstGeom>
          <a:noFill/>
        </p:spPr>
      </p:pic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3124200" cy="2246989"/>
          </a:xfrm>
          <a:prstGeom prst="rect">
            <a:avLst/>
          </a:prstGeom>
        </p:spPr>
      </p:pic>
      <p:pic>
        <p:nvPicPr>
          <p:cNvPr id="9" name="Picture 9" descr="bxgri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3276600" cy="31320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58353"/>
            <a:ext cx="4114800" cy="32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biocomput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545" y="3048000"/>
            <a:ext cx="387065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Users Like </a:t>
            </a:r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existing applications without change.</a:t>
            </a:r>
          </a:p>
          <a:p>
            <a:r>
              <a:rPr lang="en-US" dirty="0" smtClean="0"/>
              <a:t>Use an existing language everyone knows.  (Some apps are already in Make.)</a:t>
            </a:r>
          </a:p>
          <a:p>
            <a:r>
              <a:rPr lang="en-US" dirty="0" smtClean="0"/>
              <a:t>Via Workers, harness all available resources: desktop to cluster to cloud.</a:t>
            </a:r>
          </a:p>
          <a:p>
            <a:r>
              <a:rPr lang="en-US" dirty="0" smtClean="0"/>
              <a:t>Transparent fault tolerance means you can harness unreliable resources.</a:t>
            </a:r>
          </a:p>
          <a:p>
            <a:r>
              <a:rPr lang="en-US" dirty="0" smtClean="0"/>
              <a:t>Transparent data movement means no shared </a:t>
            </a:r>
            <a:r>
              <a:rPr lang="en-US" dirty="0" err="1" smtClean="0"/>
              <a:t>filesystem</a:t>
            </a:r>
            <a:r>
              <a:rPr lang="en-US" dirty="0" smtClean="0"/>
              <a:t> is required.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82F-3B6C-46D1-9C0A-D7B498BC52C5}" type="slidenum">
              <a:rPr lang="en-US"/>
              <a:pPr/>
              <a:t>44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What if you have</a:t>
            </a:r>
            <a:br>
              <a:rPr lang="en-US" dirty="0" smtClean="0"/>
            </a:br>
            <a:r>
              <a:rPr lang="en-US" dirty="0" smtClean="0"/>
              <a:t>a dynamic algorithm?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a </a:t>
            </a:r>
            <a:r>
              <a:rPr lang="en-US" dirty="0" smtClean="0">
                <a:solidFill>
                  <a:srgbClr val="FFFF00"/>
                </a:solidFill>
              </a:rPr>
              <a:t>submit-wait </a:t>
            </a:r>
            <a:r>
              <a:rPr lang="en-US" dirty="0" smtClean="0"/>
              <a:t>abstraction.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45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96600" y="304800"/>
            <a:ext cx="4309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Work Queue API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139" y="5867400"/>
            <a:ext cx="8077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http://www.nd.edu/~ccl/software/workqueue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1640681"/>
            <a:ext cx="5257800" cy="36933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#include  “</a:t>
            </a:r>
            <a:r>
              <a:rPr lang="en-US" dirty="0" err="1" smtClean="0">
                <a:solidFill>
                  <a:srgbClr val="FFFF00"/>
                </a:solidFill>
              </a:rPr>
              <a:t>work_queue.h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while( not done ) {</a:t>
            </a:r>
          </a:p>
          <a:p>
            <a:endParaRPr lang="en-US" dirty="0" smtClean="0"/>
          </a:p>
          <a:p>
            <a:r>
              <a:rPr lang="en-US" dirty="0" smtClean="0"/>
              <a:t>      while (more work ready) {</a:t>
            </a:r>
            <a:br>
              <a:rPr lang="en-US" dirty="0" smtClean="0"/>
            </a:br>
            <a:r>
              <a:rPr lang="en-US" dirty="0" smtClean="0"/>
              <a:t>           task = </a:t>
            </a:r>
            <a:r>
              <a:rPr lang="en-US" dirty="0" err="1" smtClean="0">
                <a:solidFill>
                  <a:srgbClr val="FFFF00"/>
                </a:solidFill>
              </a:rPr>
              <a:t>work_queue_task_create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    // add some details to the task</a:t>
            </a:r>
          </a:p>
          <a:p>
            <a:r>
              <a:rPr lang="en-US" dirty="0" smtClean="0"/>
              <a:t>            </a:t>
            </a:r>
            <a:r>
              <a:rPr lang="en-US" dirty="0" err="1" smtClean="0">
                <a:solidFill>
                  <a:srgbClr val="FFFF00"/>
                </a:solidFill>
              </a:rPr>
              <a:t>work_queue_submit</a:t>
            </a:r>
            <a:r>
              <a:rPr lang="en-US" dirty="0" smtClean="0"/>
              <a:t>(queue, task);</a:t>
            </a:r>
          </a:p>
          <a:p>
            <a:r>
              <a:rPr lang="en-US" dirty="0" smtClean="0"/>
              <a:t>      }</a:t>
            </a:r>
          </a:p>
          <a:p>
            <a:endParaRPr lang="en-US" dirty="0" smtClean="0"/>
          </a:p>
          <a:p>
            <a:r>
              <a:rPr lang="en-US" dirty="0" smtClean="0"/>
              <a:t>      task = </a:t>
            </a:r>
            <a:r>
              <a:rPr lang="en-US" dirty="0" err="1" smtClean="0">
                <a:solidFill>
                  <a:srgbClr val="FFFF00"/>
                </a:solidFill>
              </a:rPr>
              <a:t>work_queue_wait</a:t>
            </a:r>
            <a:r>
              <a:rPr lang="en-US" dirty="0" smtClean="0"/>
              <a:t>(queue);</a:t>
            </a:r>
          </a:p>
          <a:p>
            <a:r>
              <a:rPr lang="en-US" dirty="0" smtClean="0"/>
              <a:t>      // process the completed task</a:t>
            </a:r>
          </a:p>
          <a:p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46</a:t>
            </a:fld>
            <a:endParaRPr lang="en-US"/>
          </a:p>
        </p:txBody>
      </p:sp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6629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48768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50292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51816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53340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5486400" y="2133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638800" y="2286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cxnSp>
        <p:nvCxnSpPr>
          <p:cNvPr id="36874" name="AutoShape 10"/>
          <p:cNvCxnSpPr>
            <a:cxnSpLocks noChangeShapeType="1"/>
            <a:endCxn id="36866" idx="2"/>
          </p:cNvCxnSpPr>
          <p:nvPr/>
        </p:nvCxnSpPr>
        <p:spPr bwMode="auto">
          <a:xfrm>
            <a:off x="3200400" y="4343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858000" y="53340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/>
              <a:t>P</a:t>
            </a:r>
          </a:p>
        </p:txBody>
      </p:sp>
      <p:cxnSp>
        <p:nvCxnSpPr>
          <p:cNvPr id="36876" name="AutoShape 12"/>
          <p:cNvCxnSpPr>
            <a:cxnSpLocks noChangeShapeType="1"/>
            <a:stCxn id="36866" idx="4"/>
            <a:endCxn id="36875" idx="0"/>
          </p:cNvCxnSpPr>
          <p:nvPr/>
        </p:nvCxnSpPr>
        <p:spPr bwMode="auto">
          <a:xfrm>
            <a:off x="7200900" y="48768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715000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In.txt</a:t>
            </a:r>
          </a:p>
        </p:txBody>
      </p:sp>
      <p:cxnSp>
        <p:nvCxnSpPr>
          <p:cNvPr id="36878" name="AutoShape 14"/>
          <p:cNvCxnSpPr>
            <a:cxnSpLocks noChangeShapeType="1"/>
            <a:stCxn id="36877" idx="3"/>
            <a:endCxn id="36875" idx="2"/>
          </p:cNvCxnSpPr>
          <p:nvPr/>
        </p:nvCxnSpPr>
        <p:spPr bwMode="auto">
          <a:xfrm>
            <a:off x="6477000" y="56388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924800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out.txt</a:t>
            </a:r>
          </a:p>
        </p:txBody>
      </p:sp>
      <p:cxnSp>
        <p:nvCxnSpPr>
          <p:cNvPr id="36880" name="AutoShape 16"/>
          <p:cNvCxnSpPr>
            <a:cxnSpLocks noChangeShapeType="1"/>
            <a:stCxn id="36875" idx="6"/>
            <a:endCxn id="36879" idx="1"/>
          </p:cNvCxnSpPr>
          <p:nvPr/>
        </p:nvCxnSpPr>
        <p:spPr bwMode="auto">
          <a:xfrm>
            <a:off x="7543800" y="56388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352800" y="3733800"/>
            <a:ext cx="29781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put </a:t>
            </a:r>
            <a:r>
              <a:rPr lang="en-US" b="1" dirty="0" smtClean="0"/>
              <a:t>P.exe</a:t>
            </a:r>
            <a:endParaRPr lang="en-US" b="1" dirty="0"/>
          </a:p>
          <a:p>
            <a:r>
              <a:rPr lang="en-US" b="1" dirty="0"/>
              <a:t>put in.txt</a:t>
            </a:r>
          </a:p>
          <a:p>
            <a:r>
              <a:rPr lang="en-US" b="1" dirty="0"/>
              <a:t>exec </a:t>
            </a:r>
            <a:r>
              <a:rPr lang="en-US" b="1" dirty="0" smtClean="0"/>
              <a:t>P.exe </a:t>
            </a:r>
            <a:r>
              <a:rPr lang="en-US" b="1" dirty="0"/>
              <a:t>&lt;in.txt &gt;out.txt</a:t>
            </a:r>
          </a:p>
          <a:p>
            <a:r>
              <a:rPr lang="en-US" b="1" dirty="0"/>
              <a:t>get out.txt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596063" y="868740"/>
            <a:ext cx="28527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1000s of workers</a:t>
            </a:r>
          </a:p>
          <a:p>
            <a:r>
              <a:rPr lang="en-US" sz="2400" dirty="0" smtClean="0"/>
              <a:t>dispatched to clusters, clouds, and grids</a:t>
            </a:r>
            <a:endParaRPr lang="en-US" sz="2400" dirty="0"/>
          </a:p>
        </p:txBody>
      </p:sp>
      <p:cxnSp>
        <p:nvCxnSpPr>
          <p:cNvPr id="36883" name="AutoShape 19"/>
          <p:cNvCxnSpPr>
            <a:cxnSpLocks noChangeShapeType="1"/>
            <a:stCxn id="33" idx="3"/>
            <a:endCxn id="36868" idx="2"/>
          </p:cNvCxnSpPr>
          <p:nvPr/>
        </p:nvCxnSpPr>
        <p:spPr bwMode="auto">
          <a:xfrm flipV="1">
            <a:off x="3124200" y="2209800"/>
            <a:ext cx="1905000" cy="194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4" name="AutoShape 20"/>
          <p:cNvCxnSpPr>
            <a:cxnSpLocks noChangeShapeType="1"/>
          </p:cNvCxnSpPr>
          <p:nvPr/>
        </p:nvCxnSpPr>
        <p:spPr bwMode="auto">
          <a:xfrm flipV="1">
            <a:off x="3124200" y="3352800"/>
            <a:ext cx="3086100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5" name="AutoShape 21"/>
          <p:cNvCxnSpPr>
            <a:cxnSpLocks noChangeShapeType="1"/>
            <a:stCxn id="33" idx="3"/>
            <a:endCxn id="36870" idx="2"/>
          </p:cNvCxnSpPr>
          <p:nvPr/>
        </p:nvCxnSpPr>
        <p:spPr bwMode="auto">
          <a:xfrm flipV="1">
            <a:off x="3124200" y="2514600"/>
            <a:ext cx="22098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6" name="AutoShape 22"/>
          <p:cNvCxnSpPr>
            <a:cxnSpLocks noChangeShapeType="1"/>
            <a:stCxn id="33" idx="3"/>
            <a:endCxn id="36872" idx="2"/>
          </p:cNvCxnSpPr>
          <p:nvPr/>
        </p:nvCxnSpPr>
        <p:spPr bwMode="auto">
          <a:xfrm flipV="1">
            <a:off x="3124200" y="2819400"/>
            <a:ext cx="2514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92" name="AutoShape 28"/>
          <p:cNvCxnSpPr>
            <a:cxnSpLocks noChangeShapeType="1"/>
            <a:stCxn id="36866" idx="3"/>
            <a:endCxn id="36877" idx="0"/>
          </p:cNvCxnSpPr>
          <p:nvPr/>
        </p:nvCxnSpPr>
        <p:spPr bwMode="auto">
          <a:xfrm flipH="1">
            <a:off x="6096000" y="4720571"/>
            <a:ext cx="700789" cy="689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93" name="AutoShape 29"/>
          <p:cNvCxnSpPr>
            <a:cxnSpLocks noChangeShapeType="1"/>
            <a:stCxn id="36879" idx="0"/>
            <a:endCxn id="36866" idx="5"/>
          </p:cNvCxnSpPr>
          <p:nvPr/>
        </p:nvCxnSpPr>
        <p:spPr bwMode="auto">
          <a:xfrm flipH="1" flipV="1">
            <a:off x="7605011" y="4720571"/>
            <a:ext cx="700789" cy="689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04800" y="304800"/>
            <a:ext cx="6029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Work Queue System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37338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 Library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2743200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 Program</a:t>
            </a:r>
          </a:p>
          <a:p>
            <a:pPr algn="ctr"/>
            <a:r>
              <a:rPr lang="en-US" dirty="0" smtClean="0"/>
              <a:t>C / Python / Perl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139" y="6044625"/>
            <a:ext cx="8077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http://www.nd.edu/~ccl/software/workqueue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Adaptive Weighted Ensemble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2946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368800" cy="3276600"/>
          </a:xfrm>
          <a:prstGeom prst="rect">
            <a:avLst/>
          </a:prstGeom>
          <a:noFill/>
        </p:spPr>
      </p:pic>
      <p:pic>
        <p:nvPicPr>
          <p:cNvPr id="82952" name="Picture 8" descr="http://protomol.sourceforge.net/mmp_v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3200400" cy="32772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67277" y="1371600"/>
            <a:ext cx="540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Proteins fold into a number of distinctive states, each of which affects its function in the organism.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8677" y="5715000"/>
            <a:ext cx="540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common is each state?</a:t>
            </a:r>
          </a:p>
          <a:p>
            <a:pPr algn="ctr"/>
            <a:r>
              <a:rPr lang="en-US" dirty="0" smtClean="0"/>
              <a:t>How does the protein transition between states?</a:t>
            </a:r>
          </a:p>
          <a:p>
            <a:pPr algn="ctr"/>
            <a:r>
              <a:rPr lang="en-US" dirty="0" smtClean="0"/>
              <a:t>How common are those transitions?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870075"/>
            <a:ext cx="8458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Simplified Algorithm: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Submit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N short simulations in various states.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Wait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for them to finish.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When done, record all state transitions.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If too many are in one state, redistribute them.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Stop if enough data has been collected.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Continue back at step 2.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AWE Using Work Queue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8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7642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 Queue App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 Queue API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5560" y="3061037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6434" y="228600"/>
            <a:ext cx="8462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AWE on Clusters, Clouds, and Grids</a:t>
            </a: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019800" y="1013936"/>
            <a:ext cx="2362200" cy="2491264"/>
            <a:chOff x="6019800" y="1013936"/>
            <a:chExt cx="2362200" cy="2491264"/>
          </a:xfrm>
        </p:grpSpPr>
        <p:sp>
          <p:nvSpPr>
            <p:cNvPr id="10" name="TextBox 9"/>
            <p:cNvSpPr txBox="1"/>
            <p:nvPr/>
          </p:nvSpPr>
          <p:spPr>
            <a:xfrm>
              <a:off x="6019800" y="1013936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</a:t>
              </a:r>
              <a:r>
                <a:rPr lang="en-US" dirty="0" err="1" smtClean="0"/>
                <a:t>ge_submit_workers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6" idx="0"/>
            </p:cNvCxnSpPr>
            <p:nvPr/>
          </p:nvCxnSpPr>
          <p:spPr>
            <a:xfrm rot="5400000">
              <a:off x="6972300" y="1535668"/>
              <a:ext cx="3810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06680" y="4114800"/>
            <a:ext cx="2651520" cy="2590800"/>
            <a:chOff x="5806680" y="4114800"/>
            <a:chExt cx="2651520" cy="2590800"/>
          </a:xfrm>
        </p:grpSpPr>
        <p:sp>
          <p:nvSpPr>
            <p:cNvPr id="49" name="TextBox 48"/>
            <p:cNvSpPr txBox="1"/>
            <p:nvPr/>
          </p:nvSpPr>
          <p:spPr>
            <a:xfrm>
              <a:off x="5806680" y="63362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ssh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9" idx="0"/>
              <a:endCxn id="5" idx="2"/>
            </p:cNvCxnSpPr>
            <p:nvPr/>
          </p:nvCxnSpPr>
          <p:spPr>
            <a:xfrm rot="16200000" flipV="1">
              <a:off x="6938070" y="6141898"/>
              <a:ext cx="3810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62400" y="1981200"/>
            <a:ext cx="1524000" cy="1447800"/>
            <a:chOff x="3962400" y="1981200"/>
            <a:chExt cx="1524000" cy="1447800"/>
          </a:xfrm>
        </p:grpSpPr>
        <p:sp>
          <p:nvSpPr>
            <p:cNvPr id="46" name="Oval 45"/>
            <p:cNvSpPr/>
            <p:nvPr/>
          </p:nvSpPr>
          <p:spPr bwMode="auto">
            <a:xfrm>
              <a:off x="4953000" y="2895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6482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962400" y="28194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52800" y="4038600"/>
            <a:ext cx="2651520" cy="2743200"/>
            <a:chOff x="3352800" y="4038600"/>
            <a:chExt cx="2651520" cy="2743200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64124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condor_submit_workers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730" y="6218098"/>
              <a:ext cx="5334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Hundreds of Workers in a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submit</a:t>
              </a:r>
            </a:p>
            <a:p>
              <a:pPr algn="r"/>
              <a:r>
                <a:rPr lang="en-US" dirty="0" smtClean="0"/>
                <a:t>tasks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Work with Science Apps?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US" dirty="0" smtClean="0"/>
              <a:t>Highly motivated to get a result that is bigger, faster, or higher resolution.</a:t>
            </a:r>
          </a:p>
          <a:p>
            <a:r>
              <a:rPr lang="en-US" dirty="0" smtClean="0"/>
              <a:t>Willing to take risks and move rapidly, but don’t have the effort/time for major retooling.</a:t>
            </a:r>
          </a:p>
          <a:p>
            <a:r>
              <a:rPr lang="en-US" dirty="0" smtClean="0"/>
              <a:t>Often already have access to thousands of machines in various forms.</a:t>
            </a:r>
          </a:p>
          <a:p>
            <a:r>
              <a:rPr lang="en-US" dirty="0" smtClean="0"/>
              <a:t>Keep us CS types honest about what solutions actually 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fld id="{C1061E75-0A36-4FDB-8973-BA647DC58F8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AWE on Clusters, Clouds, and Grids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6" descr="http://www.nd.edu/~dthain/awe/timel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Pathway Found!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http://www.nd.edu/~dthain/awe/ww-folding-path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002394" cy="34829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457200" y="590686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Joint work in progress with </a:t>
            </a:r>
            <a:r>
              <a:rPr lang="en-US" dirty="0" err="1" smtClean="0"/>
              <a:t>Badi</a:t>
            </a:r>
            <a:r>
              <a:rPr lang="en-US" dirty="0" smtClean="0"/>
              <a:t> Abdul-Wahid, </a:t>
            </a:r>
            <a:r>
              <a:rPr lang="en-US" dirty="0" err="1" smtClean="0"/>
              <a:t>Dinesh</a:t>
            </a:r>
            <a:r>
              <a:rPr lang="en-US" dirty="0" smtClean="0"/>
              <a:t> </a:t>
            </a:r>
            <a:r>
              <a:rPr lang="en-US" dirty="0" err="1" smtClean="0"/>
              <a:t>Rajan</a:t>
            </a:r>
            <a:r>
              <a:rPr lang="en-US" dirty="0" smtClean="0"/>
              <a:t>, </a:t>
            </a:r>
            <a:r>
              <a:rPr lang="en-US" dirty="0" err="1" smtClean="0"/>
              <a:t>Haoyun</a:t>
            </a:r>
            <a:r>
              <a:rPr lang="en-US" dirty="0" smtClean="0"/>
              <a:t> </a:t>
            </a:r>
            <a:r>
              <a:rPr lang="en-US" dirty="0" err="1" smtClean="0"/>
              <a:t>Feng</a:t>
            </a:r>
            <a:r>
              <a:rPr lang="en-US" dirty="0" smtClean="0"/>
              <a:t>, Jesus </a:t>
            </a:r>
            <a:r>
              <a:rPr lang="en-US" dirty="0" err="1" smtClean="0"/>
              <a:t>Izaguirre</a:t>
            </a:r>
            <a:r>
              <a:rPr lang="en-US" dirty="0" smtClean="0"/>
              <a:t>, and Eric </a:t>
            </a:r>
            <a:r>
              <a:rPr lang="en-US" dirty="0" err="1" smtClean="0"/>
              <a:t>Darve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590800" y="3962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3962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3886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3886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2136" y="304800"/>
            <a:ext cx="7580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Cooperative Computing Tools</a:t>
            </a:r>
            <a:endParaRPr lang="en-US" sz="4400" dirty="0"/>
          </a:p>
        </p:txBody>
      </p:sp>
      <p:sp>
        <p:nvSpPr>
          <p:cNvPr id="32" name="Oval 31"/>
          <p:cNvSpPr/>
          <p:nvPr/>
        </p:nvSpPr>
        <p:spPr bwMode="auto">
          <a:xfrm>
            <a:off x="8305800" y="4953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772400" y="3886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391400" y="4953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5181600" y="51054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2895600" y="5029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886200" y="4876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09600" y="4191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38200" y="5029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371600" y="44196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33400" y="2209800"/>
            <a:ext cx="8153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 Queue Library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9600" y="12192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All-Pairs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67000" y="12192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Wavefront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4400" y="12192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Makeflow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81800" y="1219200"/>
            <a:ext cx="1905000" cy="914400"/>
          </a:xfrm>
          <a:prstGeom prst="roundRect">
            <a:avLst/>
          </a:prstGeom>
          <a:solidFill>
            <a:srgbClr val="3366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2971800"/>
            <a:ext cx="6248400" cy="1676400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Hundreds of Workers in 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Cloud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5011" y="6088559"/>
            <a:ext cx="481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http://www.nd.edu/~ccl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Ruminations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r"/>
            <a:r>
              <a:rPr lang="en-US" i="1" dirty="0" smtClean="0">
                <a:effectLst/>
              </a:rPr>
              <a:t>I would like to posit that </a:t>
            </a:r>
            <a:r>
              <a:rPr lang="en-US" i="1" dirty="0" err="1" smtClean="0">
                <a:effectLst/>
              </a:rPr>
              <a:t>computing’s</a:t>
            </a:r>
            <a:r>
              <a:rPr lang="en-US" i="1" dirty="0" smtClean="0">
                <a:effectLst/>
              </a:rPr>
              <a:t> central challenge </a:t>
            </a:r>
            <a:r>
              <a:rPr lang="en-US" i="1" dirty="0" smtClean="0">
                <a:solidFill>
                  <a:srgbClr val="FFFF00"/>
                </a:solidFill>
                <a:effectLst/>
              </a:rPr>
              <a:t>how not to make a mess of it</a:t>
            </a:r>
            <a:r>
              <a:rPr lang="en-US" i="1" dirty="0" smtClean="0">
                <a:effectLst/>
              </a:rPr>
              <a:t> has not yet been met.</a:t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>- </a:t>
            </a:r>
            <a:r>
              <a:rPr lang="en-US" i="1" dirty="0" err="1" smtClean="0">
                <a:effectLst/>
              </a:rPr>
              <a:t>Edsger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Djikstra</a:t>
            </a: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Common</a:t>
            </a:r>
            <a:br>
              <a:rPr lang="en-US" dirty="0" smtClean="0"/>
            </a:br>
            <a:r>
              <a:rPr lang="en-US" dirty="0" smtClean="0"/>
              <a:t>Programming Model?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5298" name="Picture 2" descr="http://www.dirtykitchens.com/image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136" y="1828800"/>
            <a:ext cx="6004664" cy="4495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81400" y="4648200"/>
            <a:ext cx="5029200" cy="18288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Every program attempts to grow until it can read mail.</a:t>
            </a:r>
            <a:r>
              <a:rPr lang="en-US" sz="3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Jamie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Zawinski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sz="4000" dirty="0" smtClean="0"/>
              <a:t>An Old Idea: The Unix Model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4069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input &lt; </a:t>
            </a:r>
            <a:r>
              <a:rPr lang="en-US" sz="4000" dirty="0" err="1" smtClean="0"/>
              <a:t>grep</a:t>
            </a:r>
            <a:r>
              <a:rPr lang="en-US" sz="4000" dirty="0" smtClean="0"/>
              <a:t> | sort | </a:t>
            </a:r>
            <a:r>
              <a:rPr lang="en-US" sz="4000" dirty="0" err="1" smtClean="0"/>
              <a:t>uniq</a:t>
            </a:r>
            <a:r>
              <a:rPr lang="en-US" sz="4000" dirty="0" smtClean="0"/>
              <a:t> &gt; output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Little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distribute across machines. </a:t>
            </a:r>
          </a:p>
          <a:p>
            <a:r>
              <a:rPr lang="en-US" dirty="0" smtClean="0"/>
              <a:t>Easy to develop and test independently.</a:t>
            </a:r>
          </a:p>
          <a:p>
            <a:r>
              <a:rPr lang="en-US" dirty="0" smtClean="0"/>
              <a:t>Easy to checkpoint halfway.</a:t>
            </a:r>
          </a:p>
          <a:p>
            <a:r>
              <a:rPr lang="en-US" dirty="0" smtClean="0"/>
              <a:t>Easy to troubleshoot and continue.</a:t>
            </a:r>
          </a:p>
          <a:p>
            <a:r>
              <a:rPr lang="en-US" dirty="0" smtClean="0"/>
              <a:t>Easy to observe the dependencies between components.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Easy to control resource assignments from an outside process.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Avoid writing new code!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Instead, create coordinators that organize multiple existing programs.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(Keeps the scholarly logic separate from the plumbing.)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 is a Social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3657600" y="5522893"/>
            <a:ext cx="1784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System</a:t>
            </a:r>
          </a:p>
          <a:p>
            <a:pPr algn="ctr"/>
            <a:r>
              <a:rPr lang="en-US" sz="2800" dirty="0" smtClean="0"/>
              <a:t>Operators</a:t>
            </a:r>
            <a:endParaRPr lang="en-US" sz="2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81000" y="2981980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End User</a:t>
            </a:r>
            <a:endParaRPr lang="en-US" sz="2800" dirty="0"/>
          </a:p>
        </p:txBody>
      </p:sp>
      <p:sp>
        <p:nvSpPr>
          <p:cNvPr id="146" name="TextBox 145"/>
          <p:cNvSpPr txBox="1"/>
          <p:nvPr/>
        </p:nvSpPr>
        <p:spPr>
          <a:xfrm>
            <a:off x="7061034" y="2855893"/>
            <a:ext cx="1625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System</a:t>
            </a:r>
          </a:p>
          <a:p>
            <a:pPr algn="ctr"/>
            <a:r>
              <a:rPr lang="en-US" sz="2800" dirty="0" smtClean="0"/>
              <a:t>Designer</a:t>
            </a:r>
            <a:endParaRPr lang="en-US" sz="2800" dirty="0"/>
          </a:p>
        </p:txBody>
      </p:sp>
      <p:grpSp>
        <p:nvGrpSpPr>
          <p:cNvPr id="147" name="Group 106"/>
          <p:cNvGrpSpPr>
            <a:grpSpLocks/>
          </p:cNvGrpSpPr>
          <p:nvPr/>
        </p:nvGrpSpPr>
        <p:grpSpPr bwMode="auto">
          <a:xfrm>
            <a:off x="3581400" y="2286000"/>
            <a:ext cx="2057400" cy="1981200"/>
            <a:chOff x="1392" y="1104"/>
            <a:chExt cx="2880" cy="2880"/>
          </a:xfrm>
        </p:grpSpPr>
        <p:sp>
          <p:nvSpPr>
            <p:cNvPr id="148" name="Rectangle 3"/>
            <p:cNvSpPr>
              <a:spLocks noChangeArrowheads="1"/>
            </p:cNvSpPr>
            <p:nvPr/>
          </p:nvSpPr>
          <p:spPr bwMode="auto">
            <a:xfrm>
              <a:off x="1968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49" name="Rectangle 4"/>
            <p:cNvSpPr>
              <a:spLocks noChangeArrowheads="1"/>
            </p:cNvSpPr>
            <p:nvPr/>
          </p:nvSpPr>
          <p:spPr bwMode="auto">
            <a:xfrm>
              <a:off x="2544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50" name="Rectangle 5"/>
            <p:cNvSpPr>
              <a:spLocks noChangeArrowheads="1"/>
            </p:cNvSpPr>
            <p:nvPr/>
          </p:nvSpPr>
          <p:spPr bwMode="auto">
            <a:xfrm>
              <a:off x="3120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51" name="Rectangle 6"/>
            <p:cNvSpPr>
              <a:spLocks noChangeArrowheads="1"/>
            </p:cNvSpPr>
            <p:nvPr/>
          </p:nvSpPr>
          <p:spPr bwMode="auto">
            <a:xfrm>
              <a:off x="3696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52" name="Rectangle 7"/>
            <p:cNvSpPr>
              <a:spLocks noChangeArrowheads="1"/>
            </p:cNvSpPr>
            <p:nvPr/>
          </p:nvSpPr>
          <p:spPr bwMode="auto">
            <a:xfrm>
              <a:off x="3696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M[4,2]</a:t>
              </a:r>
            </a:p>
          </p:txBody>
        </p:sp>
        <p:sp>
          <p:nvSpPr>
            <p:cNvPr id="153" name="Rectangle 8"/>
            <p:cNvSpPr>
              <a:spLocks noChangeArrowheads="1"/>
            </p:cNvSpPr>
            <p:nvPr/>
          </p:nvSpPr>
          <p:spPr bwMode="auto">
            <a:xfrm>
              <a:off x="3120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54" name="Rectangle 9"/>
            <p:cNvSpPr>
              <a:spLocks noChangeArrowheads="1"/>
            </p:cNvSpPr>
            <p:nvPr/>
          </p:nvSpPr>
          <p:spPr bwMode="auto">
            <a:xfrm>
              <a:off x="2544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55" name="Rectangle 10"/>
            <p:cNvSpPr>
              <a:spLocks noChangeArrowheads="1"/>
            </p:cNvSpPr>
            <p:nvPr/>
          </p:nvSpPr>
          <p:spPr bwMode="auto">
            <a:xfrm>
              <a:off x="1968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56" name="Rectangle 11"/>
            <p:cNvSpPr>
              <a:spLocks noChangeArrowheads="1"/>
            </p:cNvSpPr>
            <p:nvPr/>
          </p:nvSpPr>
          <p:spPr bwMode="auto">
            <a:xfrm>
              <a:off x="1968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57" name="Rectangle 12"/>
            <p:cNvSpPr>
              <a:spLocks noChangeArrowheads="1"/>
            </p:cNvSpPr>
            <p:nvPr/>
          </p:nvSpPr>
          <p:spPr bwMode="auto">
            <a:xfrm>
              <a:off x="2544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58" name="Rectangle 13"/>
            <p:cNvSpPr>
              <a:spLocks noChangeArrowheads="1"/>
            </p:cNvSpPr>
            <p:nvPr/>
          </p:nvSpPr>
          <p:spPr bwMode="auto">
            <a:xfrm>
              <a:off x="3120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M[3,2]</a:t>
              </a:r>
            </a:p>
          </p:txBody>
        </p:sp>
        <p:sp>
          <p:nvSpPr>
            <p:cNvPr id="159" name="Rectangle 14"/>
            <p:cNvSpPr>
              <a:spLocks noChangeArrowheads="1"/>
            </p:cNvSpPr>
            <p:nvPr/>
          </p:nvSpPr>
          <p:spPr bwMode="auto">
            <a:xfrm>
              <a:off x="3696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M[4,3]</a:t>
              </a:r>
            </a:p>
          </p:txBody>
        </p:sp>
        <p:sp>
          <p:nvSpPr>
            <p:cNvPr id="160" name="Rectangle 15"/>
            <p:cNvSpPr>
              <a:spLocks noChangeArrowheads="1"/>
            </p:cNvSpPr>
            <p:nvPr/>
          </p:nvSpPr>
          <p:spPr bwMode="auto">
            <a:xfrm>
              <a:off x="3696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M[4,4]</a:t>
              </a:r>
            </a:p>
          </p:txBody>
        </p:sp>
        <p:sp>
          <p:nvSpPr>
            <p:cNvPr id="161" name="Rectangle 16"/>
            <p:cNvSpPr>
              <a:spLocks noChangeArrowheads="1"/>
            </p:cNvSpPr>
            <p:nvPr/>
          </p:nvSpPr>
          <p:spPr bwMode="auto">
            <a:xfrm>
              <a:off x="3120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M[3,4]</a:t>
              </a:r>
            </a:p>
          </p:txBody>
        </p:sp>
        <p:sp>
          <p:nvSpPr>
            <p:cNvPr id="162" name="Rectangle 17"/>
            <p:cNvSpPr>
              <a:spLocks noChangeArrowheads="1"/>
            </p:cNvSpPr>
            <p:nvPr/>
          </p:nvSpPr>
          <p:spPr bwMode="auto">
            <a:xfrm>
              <a:off x="2544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M[2,4]</a:t>
              </a:r>
            </a:p>
          </p:txBody>
        </p:sp>
        <p:sp>
          <p:nvSpPr>
            <p:cNvPr id="163" name="Rectangle 18"/>
            <p:cNvSpPr>
              <a:spLocks noChangeArrowheads="1"/>
            </p:cNvSpPr>
            <p:nvPr/>
          </p:nvSpPr>
          <p:spPr bwMode="auto">
            <a:xfrm>
              <a:off x="1968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64" name="Rectangle 19"/>
            <p:cNvSpPr>
              <a:spLocks noChangeArrowheads="1"/>
            </p:cNvSpPr>
            <p:nvPr/>
          </p:nvSpPr>
          <p:spPr bwMode="auto">
            <a:xfrm>
              <a:off x="3696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M[4,0]</a:t>
              </a:r>
            </a:p>
          </p:txBody>
        </p:sp>
        <p:sp>
          <p:nvSpPr>
            <p:cNvPr id="165" name="Rectangle 20"/>
            <p:cNvSpPr>
              <a:spLocks noChangeArrowheads="1"/>
            </p:cNvSpPr>
            <p:nvPr/>
          </p:nvSpPr>
          <p:spPr bwMode="auto">
            <a:xfrm>
              <a:off x="3120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M[3,0]</a:t>
              </a:r>
            </a:p>
          </p:txBody>
        </p:sp>
        <p:sp>
          <p:nvSpPr>
            <p:cNvPr id="166" name="Rectangle 21"/>
            <p:cNvSpPr>
              <a:spLocks noChangeArrowheads="1"/>
            </p:cNvSpPr>
            <p:nvPr/>
          </p:nvSpPr>
          <p:spPr bwMode="auto">
            <a:xfrm>
              <a:off x="2544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M[2,0]</a:t>
              </a:r>
            </a:p>
          </p:txBody>
        </p:sp>
        <p:sp>
          <p:nvSpPr>
            <p:cNvPr id="167" name="Rectangle 22"/>
            <p:cNvSpPr>
              <a:spLocks noChangeArrowheads="1"/>
            </p:cNvSpPr>
            <p:nvPr/>
          </p:nvSpPr>
          <p:spPr bwMode="auto">
            <a:xfrm>
              <a:off x="1968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M[1,0]</a:t>
              </a:r>
            </a:p>
          </p:txBody>
        </p:sp>
        <p:sp>
          <p:nvSpPr>
            <p:cNvPr id="168" name="Rectangle 23"/>
            <p:cNvSpPr>
              <a:spLocks noChangeArrowheads="1"/>
            </p:cNvSpPr>
            <p:nvPr/>
          </p:nvSpPr>
          <p:spPr bwMode="auto">
            <a:xfrm>
              <a:off x="1392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M[0,0]</a:t>
              </a:r>
            </a:p>
          </p:txBody>
        </p:sp>
        <p:sp>
          <p:nvSpPr>
            <p:cNvPr id="169" name="Rectangle 24"/>
            <p:cNvSpPr>
              <a:spLocks noChangeArrowheads="1"/>
            </p:cNvSpPr>
            <p:nvPr/>
          </p:nvSpPr>
          <p:spPr bwMode="auto">
            <a:xfrm>
              <a:off x="1392" y="283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M[0,1]</a:t>
              </a:r>
            </a:p>
          </p:txBody>
        </p:sp>
        <p:sp>
          <p:nvSpPr>
            <p:cNvPr id="170" name="Rectangle 25"/>
            <p:cNvSpPr>
              <a:spLocks noChangeArrowheads="1"/>
            </p:cNvSpPr>
            <p:nvPr/>
          </p:nvSpPr>
          <p:spPr bwMode="auto">
            <a:xfrm>
              <a:off x="1392" y="2256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M[0,2]</a:t>
              </a:r>
            </a:p>
          </p:txBody>
        </p:sp>
        <p:sp>
          <p:nvSpPr>
            <p:cNvPr id="171" name="Rectangle 26"/>
            <p:cNvSpPr>
              <a:spLocks noChangeArrowheads="1"/>
            </p:cNvSpPr>
            <p:nvPr/>
          </p:nvSpPr>
          <p:spPr bwMode="auto">
            <a:xfrm>
              <a:off x="1392" y="1680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M[0,3]</a:t>
              </a:r>
            </a:p>
          </p:txBody>
        </p:sp>
        <p:sp>
          <p:nvSpPr>
            <p:cNvPr id="172" name="Rectangle 27"/>
            <p:cNvSpPr>
              <a:spLocks noChangeArrowheads="1"/>
            </p:cNvSpPr>
            <p:nvPr/>
          </p:nvSpPr>
          <p:spPr bwMode="auto">
            <a:xfrm>
              <a:off x="1392" y="11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M[0,4]</a:t>
              </a:r>
            </a:p>
          </p:txBody>
        </p:sp>
        <p:sp>
          <p:nvSpPr>
            <p:cNvPr id="173" name="Oval 28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50" b="1"/>
                <a:t>F</a:t>
              </a:r>
            </a:p>
          </p:txBody>
        </p:sp>
        <p:cxnSp>
          <p:nvCxnSpPr>
            <p:cNvPr id="174" name="AutoShape 29"/>
            <p:cNvCxnSpPr>
              <a:cxnSpLocks noChangeShapeType="1"/>
            </p:cNvCxnSpPr>
            <p:nvPr/>
          </p:nvCxnSpPr>
          <p:spPr bwMode="auto">
            <a:xfrm>
              <a:off x="1968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5" name="Line 30"/>
            <p:cNvSpPr>
              <a:spLocks noChangeShapeType="1"/>
            </p:cNvSpPr>
            <p:nvPr/>
          </p:nvSpPr>
          <p:spPr bwMode="auto">
            <a:xfrm>
              <a:off x="1968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76" name="Line 31"/>
            <p:cNvSpPr>
              <a:spLocks noChangeShapeType="1"/>
            </p:cNvSpPr>
            <p:nvPr/>
          </p:nvSpPr>
          <p:spPr bwMode="auto">
            <a:xfrm flipV="1">
              <a:off x="2256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77" name="Line 32"/>
            <p:cNvSpPr>
              <a:spLocks noChangeShapeType="1"/>
            </p:cNvSpPr>
            <p:nvPr/>
          </p:nvSpPr>
          <p:spPr bwMode="auto">
            <a:xfrm flipV="1">
              <a:off x="1968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879" y="2999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x</a:t>
              </a:r>
            </a:p>
          </p:txBody>
        </p:sp>
        <p:sp>
          <p:nvSpPr>
            <p:cNvPr id="179" name="Text Box 34"/>
            <p:cNvSpPr txBox="1">
              <a:spLocks noChangeArrowheads="1"/>
            </p:cNvSpPr>
            <p:nvPr/>
          </p:nvSpPr>
          <p:spPr bwMode="auto">
            <a:xfrm>
              <a:off x="2166" y="3286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y</a:t>
              </a:r>
            </a:p>
          </p:txBody>
        </p:sp>
        <p:sp>
          <p:nvSpPr>
            <p:cNvPr id="180" name="Text Box 35"/>
            <p:cNvSpPr txBox="1">
              <a:spLocks noChangeArrowheads="1"/>
            </p:cNvSpPr>
            <p:nvPr/>
          </p:nvSpPr>
          <p:spPr bwMode="auto">
            <a:xfrm>
              <a:off x="1949" y="3286"/>
              <a:ext cx="30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d</a:t>
              </a:r>
            </a:p>
          </p:txBody>
        </p:sp>
        <p:cxnSp>
          <p:nvCxnSpPr>
            <p:cNvPr id="181" name="AutoShape 36"/>
            <p:cNvCxnSpPr>
              <a:cxnSpLocks noChangeShapeType="1"/>
            </p:cNvCxnSpPr>
            <p:nvPr/>
          </p:nvCxnSpPr>
          <p:spPr bwMode="auto">
            <a:xfrm>
              <a:off x="2544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182" name="Group 37"/>
            <p:cNvGrpSpPr>
              <a:grpSpLocks/>
            </p:cNvGrpSpPr>
            <p:nvPr/>
          </p:nvGrpSpPr>
          <p:grpSpPr bwMode="auto">
            <a:xfrm>
              <a:off x="2352" y="2393"/>
              <a:ext cx="694" cy="631"/>
              <a:chOff x="2352" y="2393"/>
              <a:chExt cx="694" cy="631"/>
            </a:xfrm>
          </p:grpSpPr>
          <p:sp>
            <p:nvSpPr>
              <p:cNvPr id="243" name="Oval 38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050" b="1"/>
                  <a:t>F</a:t>
                </a:r>
              </a:p>
            </p:txBody>
          </p:sp>
          <p:sp>
            <p:nvSpPr>
              <p:cNvPr id="244" name="Line 39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45" name="Line 40"/>
              <p:cNvSpPr>
                <a:spLocks noChangeShapeType="1"/>
              </p:cNvSpPr>
              <p:nvPr/>
            </p:nvSpPr>
            <p:spPr bwMode="auto">
              <a:xfrm flipV="1">
                <a:off x="2832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46" name="Line 41"/>
              <p:cNvSpPr>
                <a:spLocks noChangeShapeType="1"/>
              </p:cNvSpPr>
              <p:nvPr/>
            </p:nvSpPr>
            <p:spPr bwMode="auto">
              <a:xfrm flipV="1">
                <a:off x="2352" y="264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47" name="Text Box 42"/>
              <p:cNvSpPr txBox="1">
                <a:spLocks noChangeArrowheads="1"/>
              </p:cNvSpPr>
              <p:nvPr/>
            </p:nvSpPr>
            <p:spPr bwMode="auto">
              <a:xfrm>
                <a:off x="2454" y="2393"/>
                <a:ext cx="303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500"/>
                  <a:t>x</a:t>
                </a:r>
              </a:p>
            </p:txBody>
          </p:sp>
          <p:sp>
            <p:nvSpPr>
              <p:cNvPr id="248" name="Text Box 43"/>
              <p:cNvSpPr txBox="1">
                <a:spLocks noChangeArrowheads="1"/>
              </p:cNvSpPr>
              <p:nvPr/>
            </p:nvSpPr>
            <p:spPr bwMode="auto">
              <a:xfrm>
                <a:off x="2743" y="2710"/>
                <a:ext cx="303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500"/>
                  <a:t>y</a:t>
                </a:r>
              </a:p>
            </p:txBody>
          </p:sp>
          <p:sp>
            <p:nvSpPr>
              <p:cNvPr id="249" name="Text Box 44"/>
              <p:cNvSpPr txBox="1">
                <a:spLocks noChangeArrowheads="1"/>
              </p:cNvSpPr>
              <p:nvPr/>
            </p:nvSpPr>
            <p:spPr bwMode="auto">
              <a:xfrm>
                <a:off x="2523" y="2710"/>
                <a:ext cx="308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500"/>
                  <a:t>d</a:t>
                </a:r>
              </a:p>
            </p:txBody>
          </p:sp>
        </p:grpSp>
        <p:sp>
          <p:nvSpPr>
            <p:cNvPr id="183" name="Oval 45"/>
            <p:cNvSpPr>
              <a:spLocks noChangeArrowheads="1"/>
            </p:cNvSpPr>
            <p:nvPr/>
          </p:nvSpPr>
          <p:spPr bwMode="auto">
            <a:xfrm>
              <a:off x="268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50" b="1"/>
                <a:t>F</a:t>
              </a:r>
            </a:p>
          </p:txBody>
        </p:sp>
        <p:cxnSp>
          <p:nvCxnSpPr>
            <p:cNvPr id="184" name="AutoShape 46"/>
            <p:cNvCxnSpPr>
              <a:cxnSpLocks noChangeShapeType="1"/>
            </p:cNvCxnSpPr>
            <p:nvPr/>
          </p:nvCxnSpPr>
          <p:spPr bwMode="auto">
            <a:xfrm>
              <a:off x="2544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85" name="Line 47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86" name="Line 48"/>
            <p:cNvSpPr>
              <a:spLocks noChangeShapeType="1"/>
            </p:cNvSpPr>
            <p:nvPr/>
          </p:nvSpPr>
          <p:spPr bwMode="auto">
            <a:xfrm flipV="1">
              <a:off x="2832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87" name="Line 49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88" name="Text Box 50"/>
            <p:cNvSpPr txBox="1">
              <a:spLocks noChangeArrowheads="1"/>
            </p:cNvSpPr>
            <p:nvPr/>
          </p:nvSpPr>
          <p:spPr bwMode="auto">
            <a:xfrm>
              <a:off x="2454" y="2999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x</a:t>
              </a:r>
            </a:p>
          </p:txBody>
        </p:sp>
        <p:sp>
          <p:nvSpPr>
            <p:cNvPr id="189" name="Text Box 51"/>
            <p:cNvSpPr txBox="1">
              <a:spLocks noChangeArrowheads="1"/>
            </p:cNvSpPr>
            <p:nvPr/>
          </p:nvSpPr>
          <p:spPr bwMode="auto">
            <a:xfrm>
              <a:off x="2743" y="3286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y</a:t>
              </a:r>
            </a:p>
          </p:txBody>
        </p:sp>
        <p:sp>
          <p:nvSpPr>
            <p:cNvPr id="190" name="Text Box 52"/>
            <p:cNvSpPr txBox="1">
              <a:spLocks noChangeArrowheads="1"/>
            </p:cNvSpPr>
            <p:nvPr/>
          </p:nvSpPr>
          <p:spPr bwMode="auto">
            <a:xfrm>
              <a:off x="2524" y="3286"/>
              <a:ext cx="30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d</a:t>
              </a:r>
            </a:p>
          </p:txBody>
        </p:sp>
        <p:sp>
          <p:nvSpPr>
            <p:cNvPr id="191" name="Line 53"/>
            <p:cNvSpPr>
              <a:spLocks noChangeShapeType="1"/>
            </p:cNvSpPr>
            <p:nvPr/>
          </p:nvSpPr>
          <p:spPr bwMode="auto">
            <a:xfrm flipV="1">
              <a:off x="22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92" name="Oval 54"/>
            <p:cNvSpPr>
              <a:spLocks noChangeArrowheads="1"/>
            </p:cNvSpPr>
            <p:nvPr/>
          </p:nvSpPr>
          <p:spPr bwMode="auto">
            <a:xfrm>
              <a:off x="2112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50" b="1"/>
                <a:t>F</a:t>
              </a:r>
            </a:p>
          </p:txBody>
        </p:sp>
        <p:cxnSp>
          <p:nvCxnSpPr>
            <p:cNvPr id="193" name="AutoShape 55"/>
            <p:cNvCxnSpPr>
              <a:cxnSpLocks noChangeShapeType="1"/>
            </p:cNvCxnSpPr>
            <p:nvPr/>
          </p:nvCxnSpPr>
          <p:spPr bwMode="auto">
            <a:xfrm>
              <a:off x="1988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1968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95" name="Line 57"/>
            <p:cNvSpPr>
              <a:spLocks noChangeShapeType="1"/>
            </p:cNvSpPr>
            <p:nvPr/>
          </p:nvSpPr>
          <p:spPr bwMode="auto">
            <a:xfrm flipV="1">
              <a:off x="196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96" name="Text Box 58"/>
            <p:cNvSpPr txBox="1">
              <a:spLocks noChangeArrowheads="1"/>
            </p:cNvSpPr>
            <p:nvPr/>
          </p:nvSpPr>
          <p:spPr bwMode="auto">
            <a:xfrm>
              <a:off x="1879" y="2423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x</a:t>
              </a:r>
            </a:p>
          </p:txBody>
        </p:sp>
        <p:sp>
          <p:nvSpPr>
            <p:cNvPr id="197" name="Text Box 59"/>
            <p:cNvSpPr txBox="1">
              <a:spLocks noChangeArrowheads="1"/>
            </p:cNvSpPr>
            <p:nvPr/>
          </p:nvSpPr>
          <p:spPr bwMode="auto">
            <a:xfrm>
              <a:off x="2188" y="2710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y</a:t>
              </a:r>
            </a:p>
          </p:txBody>
        </p:sp>
        <p:sp>
          <p:nvSpPr>
            <p:cNvPr id="198" name="Text Box 60"/>
            <p:cNvSpPr txBox="1">
              <a:spLocks noChangeArrowheads="1"/>
            </p:cNvSpPr>
            <p:nvPr/>
          </p:nvSpPr>
          <p:spPr bwMode="auto">
            <a:xfrm>
              <a:off x="1968" y="2710"/>
              <a:ext cx="30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d</a:t>
              </a:r>
            </a:p>
          </p:txBody>
        </p:sp>
        <p:sp>
          <p:nvSpPr>
            <p:cNvPr id="199" name="Oval 61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50" b="1"/>
                <a:t>F</a:t>
              </a:r>
            </a:p>
          </p:txBody>
        </p:sp>
        <p:sp>
          <p:nvSpPr>
            <p:cNvPr id="200" name="Line 62"/>
            <p:cNvSpPr>
              <a:spLocks noChangeShapeType="1"/>
            </p:cNvSpPr>
            <p:nvPr/>
          </p:nvSpPr>
          <p:spPr bwMode="auto">
            <a:xfrm>
              <a:off x="240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1" name="Line 63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2" name="Line 64"/>
            <p:cNvSpPr>
              <a:spLocks noChangeShapeType="1"/>
            </p:cNvSpPr>
            <p:nvPr/>
          </p:nvSpPr>
          <p:spPr bwMode="auto">
            <a:xfrm flipV="1">
              <a:off x="2352" y="206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3" name="Text Box 65"/>
            <p:cNvSpPr txBox="1">
              <a:spLocks noChangeArrowheads="1"/>
            </p:cNvSpPr>
            <p:nvPr/>
          </p:nvSpPr>
          <p:spPr bwMode="auto">
            <a:xfrm>
              <a:off x="2454" y="1817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x</a:t>
              </a:r>
            </a:p>
          </p:txBody>
        </p:sp>
        <p:sp>
          <p:nvSpPr>
            <p:cNvPr id="204" name="Text Box 66"/>
            <p:cNvSpPr txBox="1">
              <a:spLocks noChangeArrowheads="1"/>
            </p:cNvSpPr>
            <p:nvPr/>
          </p:nvSpPr>
          <p:spPr bwMode="auto">
            <a:xfrm>
              <a:off x="2743" y="2134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y</a:t>
              </a:r>
            </a:p>
          </p:txBody>
        </p:sp>
        <p:sp>
          <p:nvSpPr>
            <p:cNvPr id="205" name="Text Box 67"/>
            <p:cNvSpPr txBox="1">
              <a:spLocks noChangeArrowheads="1"/>
            </p:cNvSpPr>
            <p:nvPr/>
          </p:nvSpPr>
          <p:spPr bwMode="auto">
            <a:xfrm>
              <a:off x="2524" y="2134"/>
              <a:ext cx="30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d</a:t>
              </a:r>
            </a:p>
          </p:txBody>
        </p:sp>
        <p:sp>
          <p:nvSpPr>
            <p:cNvPr id="206" name="Oval 68"/>
            <p:cNvSpPr>
              <a:spLocks noChangeArrowheads="1"/>
            </p:cNvSpPr>
            <p:nvPr/>
          </p:nvSpPr>
          <p:spPr bwMode="auto">
            <a:xfrm>
              <a:off x="3264" y="2381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50" b="1"/>
                <a:t>F</a:t>
              </a:r>
            </a:p>
          </p:txBody>
        </p:sp>
        <p:sp>
          <p:nvSpPr>
            <p:cNvPr id="207" name="Line 69"/>
            <p:cNvSpPr>
              <a:spLocks noChangeShapeType="1"/>
            </p:cNvSpPr>
            <p:nvPr/>
          </p:nvSpPr>
          <p:spPr bwMode="auto">
            <a:xfrm>
              <a:off x="2976" y="252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408" y="26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2928" y="2621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0" name="Text Box 72"/>
            <p:cNvSpPr txBox="1">
              <a:spLocks noChangeArrowheads="1"/>
            </p:cNvSpPr>
            <p:nvPr/>
          </p:nvSpPr>
          <p:spPr bwMode="auto">
            <a:xfrm>
              <a:off x="3031" y="2374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x</a:t>
              </a:r>
            </a:p>
          </p:txBody>
        </p:sp>
        <p:sp>
          <p:nvSpPr>
            <p:cNvPr id="211" name="Text Box 73"/>
            <p:cNvSpPr txBox="1">
              <a:spLocks noChangeArrowheads="1"/>
            </p:cNvSpPr>
            <p:nvPr/>
          </p:nvSpPr>
          <p:spPr bwMode="auto">
            <a:xfrm>
              <a:off x="3319" y="2692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y</a:t>
              </a:r>
            </a:p>
          </p:txBody>
        </p:sp>
        <p:sp>
          <p:nvSpPr>
            <p:cNvPr id="212" name="Text Box 74"/>
            <p:cNvSpPr txBox="1">
              <a:spLocks noChangeArrowheads="1"/>
            </p:cNvSpPr>
            <p:nvPr/>
          </p:nvSpPr>
          <p:spPr bwMode="auto">
            <a:xfrm>
              <a:off x="3099" y="2692"/>
              <a:ext cx="30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d</a:t>
              </a:r>
            </a:p>
          </p:txBody>
        </p:sp>
        <p:sp>
          <p:nvSpPr>
            <p:cNvPr id="213" name="Oval 75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50" b="1"/>
                <a:t>F</a:t>
              </a:r>
            </a:p>
          </p:txBody>
        </p:sp>
        <p:sp>
          <p:nvSpPr>
            <p:cNvPr id="214" name="Oval 76"/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50" b="1"/>
                <a:t>F</a:t>
              </a:r>
            </a:p>
          </p:txBody>
        </p:sp>
        <p:sp>
          <p:nvSpPr>
            <p:cNvPr id="215" name="Line 77"/>
            <p:cNvSpPr>
              <a:spLocks noChangeShapeType="1"/>
            </p:cNvSpPr>
            <p:nvPr/>
          </p:nvSpPr>
          <p:spPr bwMode="auto">
            <a:xfrm flipV="1"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6" name="Text Box 78"/>
            <p:cNvSpPr txBox="1">
              <a:spLocks noChangeArrowheads="1"/>
            </p:cNvSpPr>
            <p:nvPr/>
          </p:nvSpPr>
          <p:spPr bwMode="auto">
            <a:xfrm>
              <a:off x="2188" y="2134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y</a:t>
              </a:r>
            </a:p>
          </p:txBody>
        </p:sp>
        <p:sp>
          <p:nvSpPr>
            <p:cNvPr id="217" name="Line 79"/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8" name="Text Box 80"/>
            <p:cNvSpPr txBox="1">
              <a:spLocks noChangeArrowheads="1"/>
            </p:cNvSpPr>
            <p:nvPr/>
          </p:nvSpPr>
          <p:spPr bwMode="auto">
            <a:xfrm>
              <a:off x="2188" y="1559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y</a:t>
              </a:r>
            </a:p>
          </p:txBody>
        </p:sp>
        <p:cxnSp>
          <p:nvCxnSpPr>
            <p:cNvPr id="219" name="AutoShape 81"/>
            <p:cNvCxnSpPr>
              <a:cxnSpLocks noChangeShapeType="1"/>
            </p:cNvCxnSpPr>
            <p:nvPr/>
          </p:nvCxnSpPr>
          <p:spPr bwMode="auto">
            <a:xfrm>
              <a:off x="1988" y="19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0" name="Line 82"/>
            <p:cNvSpPr>
              <a:spLocks noChangeShapeType="1"/>
            </p:cNvSpPr>
            <p:nvPr/>
          </p:nvSpPr>
          <p:spPr bwMode="auto">
            <a:xfrm>
              <a:off x="196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1" name="Text Box 83"/>
            <p:cNvSpPr txBox="1">
              <a:spLocks noChangeArrowheads="1"/>
            </p:cNvSpPr>
            <p:nvPr/>
          </p:nvSpPr>
          <p:spPr bwMode="auto">
            <a:xfrm>
              <a:off x="1879" y="1846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x</a:t>
              </a:r>
            </a:p>
          </p:txBody>
        </p:sp>
        <p:cxnSp>
          <p:nvCxnSpPr>
            <p:cNvPr id="222" name="AutoShape 84"/>
            <p:cNvCxnSpPr>
              <a:cxnSpLocks noChangeShapeType="1"/>
            </p:cNvCxnSpPr>
            <p:nvPr/>
          </p:nvCxnSpPr>
          <p:spPr bwMode="auto">
            <a:xfrm>
              <a:off x="1988" y="1392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3" name="Line 85"/>
            <p:cNvSpPr>
              <a:spLocks noChangeShapeType="1"/>
            </p:cNvSpPr>
            <p:nvPr/>
          </p:nvSpPr>
          <p:spPr bwMode="auto">
            <a:xfrm>
              <a:off x="196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4" name="Text Box 86"/>
            <p:cNvSpPr txBox="1">
              <a:spLocks noChangeArrowheads="1"/>
            </p:cNvSpPr>
            <p:nvPr/>
          </p:nvSpPr>
          <p:spPr bwMode="auto">
            <a:xfrm>
              <a:off x="1879" y="1270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x</a:t>
              </a:r>
            </a:p>
          </p:txBody>
        </p:sp>
        <p:sp>
          <p:nvSpPr>
            <p:cNvPr id="225" name="Line 87"/>
            <p:cNvSpPr>
              <a:spLocks noChangeShapeType="1"/>
            </p:cNvSpPr>
            <p:nvPr/>
          </p:nvSpPr>
          <p:spPr bwMode="auto">
            <a:xfrm flipV="1">
              <a:off x="1968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6" name="Text Box 88"/>
            <p:cNvSpPr txBox="1">
              <a:spLocks noChangeArrowheads="1"/>
            </p:cNvSpPr>
            <p:nvPr/>
          </p:nvSpPr>
          <p:spPr bwMode="auto">
            <a:xfrm>
              <a:off x="1968" y="2134"/>
              <a:ext cx="30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d</a:t>
              </a:r>
            </a:p>
          </p:txBody>
        </p:sp>
        <p:sp>
          <p:nvSpPr>
            <p:cNvPr id="227" name="Line 89"/>
            <p:cNvSpPr>
              <a:spLocks noChangeShapeType="1"/>
            </p:cNvSpPr>
            <p:nvPr/>
          </p:nvSpPr>
          <p:spPr bwMode="auto">
            <a:xfrm flipV="1">
              <a:off x="19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8" name="Text Box 90"/>
            <p:cNvSpPr txBox="1">
              <a:spLocks noChangeArrowheads="1"/>
            </p:cNvSpPr>
            <p:nvPr/>
          </p:nvSpPr>
          <p:spPr bwMode="auto">
            <a:xfrm>
              <a:off x="1968" y="1559"/>
              <a:ext cx="30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d</a:t>
              </a:r>
            </a:p>
          </p:txBody>
        </p:sp>
        <p:sp>
          <p:nvSpPr>
            <p:cNvPr id="229" name="Line 91"/>
            <p:cNvSpPr>
              <a:spLocks noChangeShapeType="1"/>
            </p:cNvSpPr>
            <p:nvPr/>
          </p:nvSpPr>
          <p:spPr bwMode="auto">
            <a:xfrm>
              <a:off x="2976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0" name="Text Box 92"/>
            <p:cNvSpPr txBox="1">
              <a:spLocks noChangeArrowheads="1"/>
            </p:cNvSpPr>
            <p:nvPr/>
          </p:nvSpPr>
          <p:spPr bwMode="auto">
            <a:xfrm>
              <a:off x="3031" y="2999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x</a:t>
              </a:r>
            </a:p>
          </p:txBody>
        </p:sp>
        <p:sp>
          <p:nvSpPr>
            <p:cNvPr id="231" name="Oval 93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50" b="1"/>
                <a:t>F</a:t>
              </a:r>
            </a:p>
          </p:txBody>
        </p:sp>
        <p:sp>
          <p:nvSpPr>
            <p:cNvPr id="232" name="Oval 94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50" b="1"/>
                <a:t>F</a:t>
              </a:r>
            </a:p>
          </p:txBody>
        </p:sp>
        <p:sp>
          <p:nvSpPr>
            <p:cNvPr id="233" name="Line 95"/>
            <p:cNvSpPr>
              <a:spLocks noChangeShapeType="1"/>
            </p:cNvSpPr>
            <p:nvPr/>
          </p:nvSpPr>
          <p:spPr bwMode="auto">
            <a:xfrm>
              <a:off x="3552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4" name="Text Box 96"/>
            <p:cNvSpPr txBox="1">
              <a:spLocks noChangeArrowheads="1"/>
            </p:cNvSpPr>
            <p:nvPr/>
          </p:nvSpPr>
          <p:spPr bwMode="auto">
            <a:xfrm>
              <a:off x="3606" y="2999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x</a:t>
              </a:r>
            </a:p>
          </p:txBody>
        </p:sp>
        <p:sp>
          <p:nvSpPr>
            <p:cNvPr id="235" name="Line 97"/>
            <p:cNvSpPr>
              <a:spLocks noChangeShapeType="1"/>
            </p:cNvSpPr>
            <p:nvPr/>
          </p:nvSpPr>
          <p:spPr bwMode="auto">
            <a:xfrm flipV="1">
              <a:off x="34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6" name="Line 98"/>
            <p:cNvSpPr>
              <a:spLocks noChangeShapeType="1"/>
            </p:cNvSpPr>
            <p:nvPr/>
          </p:nvSpPr>
          <p:spPr bwMode="auto">
            <a:xfrm flipV="1">
              <a:off x="312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7" name="Text Box 99"/>
            <p:cNvSpPr txBox="1">
              <a:spLocks noChangeArrowheads="1"/>
            </p:cNvSpPr>
            <p:nvPr/>
          </p:nvSpPr>
          <p:spPr bwMode="auto">
            <a:xfrm>
              <a:off x="3319" y="3286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y</a:t>
              </a:r>
            </a:p>
          </p:txBody>
        </p:sp>
        <p:sp>
          <p:nvSpPr>
            <p:cNvPr id="238" name="Text Box 100"/>
            <p:cNvSpPr txBox="1">
              <a:spLocks noChangeArrowheads="1"/>
            </p:cNvSpPr>
            <p:nvPr/>
          </p:nvSpPr>
          <p:spPr bwMode="auto">
            <a:xfrm>
              <a:off x="3099" y="3286"/>
              <a:ext cx="30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d</a:t>
              </a:r>
            </a:p>
          </p:txBody>
        </p:sp>
        <p:sp>
          <p:nvSpPr>
            <p:cNvPr id="239" name="Line 101"/>
            <p:cNvSpPr>
              <a:spLocks noChangeShapeType="1"/>
            </p:cNvSpPr>
            <p:nvPr/>
          </p:nvSpPr>
          <p:spPr bwMode="auto">
            <a:xfrm flipV="1">
              <a:off x="3984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0" name="Line 102"/>
            <p:cNvSpPr>
              <a:spLocks noChangeShapeType="1"/>
            </p:cNvSpPr>
            <p:nvPr/>
          </p:nvSpPr>
          <p:spPr bwMode="auto">
            <a:xfrm flipV="1">
              <a:off x="3696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1" name="Text Box 103"/>
            <p:cNvSpPr txBox="1">
              <a:spLocks noChangeArrowheads="1"/>
            </p:cNvSpPr>
            <p:nvPr/>
          </p:nvSpPr>
          <p:spPr bwMode="auto">
            <a:xfrm>
              <a:off x="3894" y="3286"/>
              <a:ext cx="30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y</a:t>
              </a:r>
            </a:p>
          </p:txBody>
        </p:sp>
        <p:sp>
          <p:nvSpPr>
            <p:cNvPr id="242" name="Text Box 104"/>
            <p:cNvSpPr txBox="1">
              <a:spLocks noChangeArrowheads="1"/>
            </p:cNvSpPr>
            <p:nvPr/>
          </p:nvSpPr>
          <p:spPr bwMode="auto">
            <a:xfrm>
              <a:off x="3676" y="3286"/>
              <a:ext cx="30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500"/>
                <a:t>d</a:t>
              </a:r>
            </a:p>
          </p:txBody>
        </p:sp>
      </p:grpSp>
      <p:sp>
        <p:nvSpPr>
          <p:cNvPr id="250" name="Up-Down Arrow 249"/>
          <p:cNvSpPr/>
          <p:nvPr/>
        </p:nvSpPr>
        <p:spPr bwMode="auto">
          <a:xfrm>
            <a:off x="4267200" y="4495800"/>
            <a:ext cx="609600" cy="9906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Left-Right Arrow 250"/>
          <p:cNvSpPr/>
          <p:nvPr/>
        </p:nvSpPr>
        <p:spPr bwMode="auto">
          <a:xfrm>
            <a:off x="5943600" y="2971800"/>
            <a:ext cx="1066800" cy="6096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8" name="Left-Right Arrow 457"/>
          <p:cNvSpPr/>
          <p:nvPr/>
        </p:nvSpPr>
        <p:spPr bwMode="auto">
          <a:xfrm>
            <a:off x="2209800" y="2971800"/>
            <a:ext cx="1066800" cy="6096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Message: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r>
              <a:rPr lang="en-US" dirty="0" smtClean="0"/>
              <a:t>Large scale computing is plentiful.</a:t>
            </a:r>
          </a:p>
          <a:p>
            <a:r>
              <a:rPr lang="en-US" dirty="0" smtClean="0"/>
              <a:t>Scaling up is a real pain (even for experts!)</a:t>
            </a:r>
          </a:p>
          <a:p>
            <a:r>
              <a:rPr lang="en-US" dirty="0" smtClean="0"/>
              <a:t>Strategy</a:t>
            </a:r>
            <a:r>
              <a:rPr lang="en-US" dirty="0" smtClean="0">
                <a:solidFill>
                  <a:srgbClr val="FFFF00"/>
                </a:solidFill>
              </a:rPr>
              <a:t>: Computational abstractions.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All-Pairs for combinatorial problems.</a:t>
            </a:r>
          </a:p>
          <a:p>
            <a:pPr lvl="1"/>
            <a:r>
              <a:rPr lang="en-US" dirty="0" err="1" smtClean="0"/>
              <a:t>Wavefront</a:t>
            </a:r>
            <a:r>
              <a:rPr lang="en-US" dirty="0" smtClean="0"/>
              <a:t> for dynamic programming.</a:t>
            </a:r>
          </a:p>
          <a:p>
            <a:pPr lvl="1"/>
            <a:r>
              <a:rPr lang="en-US" dirty="0" err="1" smtClean="0"/>
              <a:t>Makeflow</a:t>
            </a:r>
            <a:r>
              <a:rPr lang="en-US" dirty="0" smtClean="0"/>
              <a:t> for irregular graphs.</a:t>
            </a:r>
          </a:p>
          <a:p>
            <a:pPr lvl="1"/>
            <a:r>
              <a:rPr lang="en-US" dirty="0" smtClean="0"/>
              <a:t>Work Queue for iterative algorithms.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r"/>
            <a:r>
              <a:rPr lang="en-US" i="1" dirty="0" smtClean="0">
                <a:effectLst/>
              </a:rPr>
              <a:t>In allocating resources,</a:t>
            </a:r>
            <a:br>
              <a:rPr lang="en-US" i="1" dirty="0" smtClean="0">
                <a:effectLst/>
              </a:rPr>
            </a:br>
            <a:r>
              <a:rPr lang="en-US" i="1" dirty="0" smtClean="0">
                <a:solidFill>
                  <a:srgbClr val="FFFF00"/>
                </a:solidFill>
                <a:effectLst/>
              </a:rPr>
              <a:t>strive to avoid disaster,</a:t>
            </a:r>
            <a:br>
              <a:rPr lang="en-US" i="1" dirty="0" smtClean="0">
                <a:solidFill>
                  <a:srgbClr val="FFFF00"/>
                </a:solidFill>
                <a:effectLst/>
              </a:rPr>
            </a:br>
            <a:r>
              <a:rPr lang="en-US" i="1" dirty="0" smtClean="0">
                <a:effectLst/>
              </a:rPr>
              <a:t>rather than obtain an optimum</a:t>
            </a:r>
            <a:r>
              <a:rPr lang="en-US" i="1" dirty="0" smtClean="0">
                <a:effectLst/>
              </a:rPr>
              <a:t>.</a:t>
            </a: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>- </a:t>
            </a:r>
            <a:r>
              <a:rPr lang="en-US" i="1" dirty="0" smtClean="0">
                <a:effectLst/>
              </a:rPr>
              <a:t>Butler Lampson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Strategy: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Identify an </a:t>
            </a:r>
            <a:r>
              <a:rPr lang="en-US" dirty="0" smtClean="0">
                <a:solidFill>
                  <a:srgbClr val="FFFF00"/>
                </a:solidFill>
              </a:rPr>
              <a:t>abstraction </a:t>
            </a:r>
            <a:r>
              <a:rPr lang="en-US" dirty="0" smtClean="0"/>
              <a:t>that solves a specific category of problems very well.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Plug your computational kernel into that abstraction.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is a Team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530725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Faculty Collaborators:</a:t>
            </a:r>
          </a:p>
          <a:p>
            <a:r>
              <a:rPr lang="en-US" sz="2400" dirty="0" smtClean="0"/>
              <a:t>Patrick Flynn (ND)</a:t>
            </a:r>
          </a:p>
          <a:p>
            <a:r>
              <a:rPr lang="en-US" sz="2400" dirty="0" smtClean="0"/>
              <a:t>Scott </a:t>
            </a:r>
            <a:r>
              <a:rPr lang="en-US" sz="2400" dirty="0" err="1" smtClean="0"/>
              <a:t>Emrich</a:t>
            </a:r>
            <a:r>
              <a:rPr lang="en-US" sz="2400" dirty="0" smtClean="0"/>
              <a:t> (ND)</a:t>
            </a:r>
          </a:p>
          <a:p>
            <a:r>
              <a:rPr lang="en-US" sz="2400" dirty="0" smtClean="0"/>
              <a:t>Jesus </a:t>
            </a:r>
            <a:r>
              <a:rPr lang="en-US" sz="2400" dirty="0" err="1" smtClean="0"/>
              <a:t>Izaguirre</a:t>
            </a:r>
            <a:r>
              <a:rPr lang="en-US" sz="2400" dirty="0" smtClean="0"/>
              <a:t> (ND)</a:t>
            </a:r>
          </a:p>
          <a:p>
            <a:r>
              <a:rPr lang="en-US" sz="2400" dirty="0" smtClean="0"/>
              <a:t>Eric </a:t>
            </a:r>
            <a:r>
              <a:rPr lang="en-US" sz="2400" dirty="0" err="1" smtClean="0"/>
              <a:t>Darve</a:t>
            </a:r>
            <a:r>
              <a:rPr lang="en-US" sz="2400" dirty="0" smtClean="0"/>
              <a:t> (Stanford)</a:t>
            </a:r>
          </a:p>
          <a:p>
            <a:r>
              <a:rPr lang="en-US" sz="2400" dirty="0" smtClean="0"/>
              <a:t>Vijay </a:t>
            </a:r>
            <a:r>
              <a:rPr lang="en-US" sz="2400" dirty="0" err="1" smtClean="0"/>
              <a:t>Pande</a:t>
            </a:r>
            <a:r>
              <a:rPr lang="en-US" sz="2400" dirty="0" smtClean="0"/>
              <a:t> (Stanford)</a:t>
            </a:r>
          </a:p>
          <a:p>
            <a:r>
              <a:rPr lang="en-US" sz="2400" dirty="0" err="1" smtClean="0"/>
              <a:t>Sekou</a:t>
            </a:r>
            <a:r>
              <a:rPr lang="en-US" sz="2400" dirty="0" smtClean="0"/>
              <a:t> Remy (Clemson)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447800"/>
            <a:ext cx="4114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Current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Graduate Students: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Michael Albrecht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Patrick Donnelly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Dinesh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Rajan</a:t>
            </a: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Peter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Sempolinski</a:t>
            </a: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 Yu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7244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lang="en-US" sz="2400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Recent CCL PhDs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Peter Bui (UWEC)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Hoang Bui (Rutgers)</a:t>
            </a: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2400" kern="0" baseline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Chris</a:t>
            </a: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noProof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Moretti</a:t>
            </a: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(Princeton)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24400" y="48006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lang="en-US" sz="2400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Summer REU Students: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Chris </a:t>
            </a:r>
            <a:r>
              <a:rPr lang="en-US" sz="2400" kern="0" noProof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Bauschka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Iheanyi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Ekechuku</a:t>
            </a: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2400" kern="0" baseline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Joe </a:t>
            </a:r>
            <a:r>
              <a:rPr lang="en-US" sz="2400" kern="0" baseline="0" noProof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Fetsch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Papers, Software, Manuals,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 bwMode="auto">
          <a:xfrm>
            <a:off x="4419600" y="2438400"/>
            <a:ext cx="4495800" cy="270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143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www.cse.nd.edu/~ccl/research/ccl-july2009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19348"/>
            <a:ext cx="3581400" cy="2686052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05000" y="52578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work was supported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NSF Grants CCF-0621434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CNS-0643229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CNS-08554087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5" descr="nsf_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305425"/>
            <a:ext cx="132397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this talk is not: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>How to use our software. 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What this talk is about: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think about designing</a:t>
            </a:r>
            <a:br>
              <a:rPr lang="en-US" dirty="0" smtClean="0"/>
            </a:br>
            <a:r>
              <a:rPr lang="en-US" dirty="0" smtClean="0"/>
              <a:t>a large scale computation.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The Good News:</a:t>
            </a:r>
            <a:br>
              <a:rPr lang="en-US" dirty="0" smtClean="0"/>
            </a:br>
            <a:r>
              <a:rPr lang="en-US" dirty="0" smtClean="0"/>
              <a:t>Computing is Plentiful!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E45E-E612-46C7-B2A2-5153A522F71A}" type="slidenum">
              <a:rPr lang="en-US"/>
              <a:pPr/>
              <a:t>9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6916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4375"/>
          </a:xfrm>
          <a:prstGeom prst="rect">
            <a:avLst/>
          </a:prstGeom>
          <a:noFill/>
        </p:spPr>
      </p:pic>
      <p:pic>
        <p:nvPicPr>
          <p:cNvPr id="166917" name="Picture 5" descr="Condor High Throughput Comput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04800"/>
            <a:ext cx="4419600" cy="839788"/>
          </a:xfrm>
          <a:prstGeom prst="rect">
            <a:avLst/>
          </a:prstGeom>
          <a:noFill/>
        </p:spPr>
      </p:pic>
      <p:sp>
        <p:nvSpPr>
          <p:cNvPr id="55298" name="AutoShape 2" descr="https://mail.google.com/mail/?attid=0.2&amp;disp=emb&amp;view=att&amp;th=131de08123eb8b7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4.5"/>
</p:tagLst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10649</TotalTime>
  <Words>2040</Words>
  <Application>Microsoft Office PowerPoint</Application>
  <PresentationFormat>On-screen Show (4:3)</PresentationFormat>
  <Paragraphs>657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Beam</vt:lpstr>
      <vt:lpstr>Computational Abstractions: Strategies for Scaling Up Applications</vt:lpstr>
      <vt:lpstr>The Cooperative Computing Lab</vt:lpstr>
      <vt:lpstr>The Cooperative Computing Lab</vt:lpstr>
      <vt:lpstr>Our Collaborators</vt:lpstr>
      <vt:lpstr>Why Work with Science Apps?</vt:lpstr>
      <vt:lpstr>Today’s Message:</vt:lpstr>
      <vt:lpstr>What this talk is not: How to use our software.   What this talk is about: How to think about designing a large scale computation.</vt:lpstr>
      <vt:lpstr>The Good News: Computing is Plentiful!</vt:lpstr>
      <vt:lpstr>Slide 9</vt:lpstr>
      <vt:lpstr>Slide 10</vt:lpstr>
      <vt:lpstr>greencloud.crc.nd.edu</vt:lpstr>
      <vt:lpstr>Superclusters by the Hour</vt:lpstr>
      <vt:lpstr>The Bad News: It is inconvenient.</vt:lpstr>
      <vt:lpstr>Slide 14</vt:lpstr>
      <vt:lpstr>What you want.</vt:lpstr>
      <vt:lpstr>What goes wrong? Everything!</vt:lpstr>
      <vt:lpstr>Example: Biometrics Research</vt:lpstr>
      <vt:lpstr>Slide 18</vt:lpstr>
      <vt:lpstr>Similarity Matrix Construction</vt:lpstr>
      <vt:lpstr>This is easy, right?</vt:lpstr>
      <vt:lpstr>This is easy, right?</vt:lpstr>
      <vt:lpstr>Distributed systems always have unexpected costs/limits that are not exposed in the programming model.</vt:lpstr>
      <vt:lpstr>Strategy:  Identify an abstraction that solves a specific category of problems very well.  Plug your computational kernel into that abstraction.</vt:lpstr>
      <vt:lpstr>All-Pairs Abstraction</vt:lpstr>
      <vt:lpstr>How Does the Abstraction Help?</vt:lpstr>
      <vt:lpstr>Slide 26</vt:lpstr>
      <vt:lpstr>Choose the Right # of CPUs</vt:lpstr>
      <vt:lpstr>All-Pairs in Production</vt:lpstr>
      <vt:lpstr>All-Pairs Abstraction</vt:lpstr>
      <vt:lpstr>Division of Concerns</vt:lpstr>
      <vt:lpstr>Strategy:  Identify an abstraction that solves a specific category of problems very well.  Plug your computational kernel into that abstraction.</vt:lpstr>
      <vt:lpstr>Are there other abstractions?</vt:lpstr>
      <vt:lpstr>Slide 33</vt:lpstr>
      <vt:lpstr>The Performance Problem</vt:lpstr>
      <vt:lpstr>Slide 35</vt:lpstr>
      <vt:lpstr>500x500 Wavefront on ~200 CPUs</vt:lpstr>
      <vt:lpstr>Wavefront on a 200-CPU Cluster</vt:lpstr>
      <vt:lpstr>Wavefront on a 32-Core CPU</vt:lpstr>
      <vt:lpstr>What if you don’t have a regular graph?  Use a directed graph abstraction.  </vt:lpstr>
      <vt:lpstr>An Old Idea: Make</vt:lpstr>
      <vt:lpstr>Makeflow = Make + Workflow</vt:lpstr>
      <vt:lpstr>Makeflow Applications</vt:lpstr>
      <vt:lpstr>Why Users Like Makeflow</vt:lpstr>
      <vt:lpstr>What if you have a dynamic algorithm?  Use a submit-wait abstraction.</vt:lpstr>
      <vt:lpstr>Slide 45</vt:lpstr>
      <vt:lpstr>Slide 46</vt:lpstr>
      <vt:lpstr>Adaptive Weighted Ensemble</vt:lpstr>
      <vt:lpstr>AWE Using Work Queue</vt:lpstr>
      <vt:lpstr>Slide 49</vt:lpstr>
      <vt:lpstr>AWE on Clusters, Clouds, and Grids</vt:lpstr>
      <vt:lpstr>New Pathway Found!</vt:lpstr>
      <vt:lpstr>Slide 52</vt:lpstr>
      <vt:lpstr>Ruminations</vt:lpstr>
      <vt:lpstr>I would like to posit that computing’s central challenge how not to make a mess of it has not yet been met.  - Edsger Djikstra </vt:lpstr>
      <vt:lpstr>The Most Common Programming Model?</vt:lpstr>
      <vt:lpstr>An Old Idea: The Unix Model</vt:lpstr>
      <vt:lpstr>Advantages of Little Processes</vt:lpstr>
      <vt:lpstr>Avoid writing new code!  Instead, create coordinators that organize multiple existing programs.  (Keeps the scholarly logic separate from the plumbing.)</vt:lpstr>
      <vt:lpstr>Distributed Computing is a Social Activity</vt:lpstr>
      <vt:lpstr>In allocating resources, strive to avoid disaster, rather than obtain an optimum.  - Butler Lampson</vt:lpstr>
      <vt:lpstr>Strategy:  Identify an abstraction that solves a specific category of problems very well.  Plug your computational kernel into that abstraction.</vt:lpstr>
      <vt:lpstr>Research is a Team Sport</vt:lpstr>
      <vt:lpstr>Papers, Software, Manuals, …</vt:lpstr>
    </vt:vector>
  </TitlesOfParts>
  <Company>University of Notre Dame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Data Intensive Scientific Applications to Campus Grids</dc:title>
  <dc:creator>Douglas Thain</dc:creator>
  <cp:lastModifiedBy>Douglas Thain</cp:lastModifiedBy>
  <cp:revision>358</cp:revision>
  <dcterms:created xsi:type="dcterms:W3CDTF">2009-06-03T21:54:45Z</dcterms:created>
  <dcterms:modified xsi:type="dcterms:W3CDTF">2012-07-27T17:36:48Z</dcterms:modified>
</cp:coreProperties>
</file>