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525" r:id="rId2"/>
    <p:sldId id="303" r:id="rId3"/>
    <p:sldId id="377" r:id="rId4"/>
    <p:sldId id="484" r:id="rId5"/>
    <p:sldId id="506" r:id="rId6"/>
    <p:sldId id="505" r:id="rId7"/>
    <p:sldId id="464" r:id="rId8"/>
    <p:sldId id="463" r:id="rId9"/>
    <p:sldId id="495" r:id="rId10"/>
    <p:sldId id="496" r:id="rId11"/>
    <p:sldId id="497" r:id="rId12"/>
    <p:sldId id="507" r:id="rId13"/>
    <p:sldId id="498" r:id="rId14"/>
    <p:sldId id="511" r:id="rId15"/>
    <p:sldId id="509" r:id="rId16"/>
    <p:sldId id="512" r:id="rId17"/>
    <p:sldId id="513" r:id="rId18"/>
    <p:sldId id="514" r:id="rId19"/>
    <p:sldId id="515" r:id="rId20"/>
    <p:sldId id="516" r:id="rId21"/>
    <p:sldId id="518" r:id="rId22"/>
    <p:sldId id="517" r:id="rId23"/>
    <p:sldId id="521" r:id="rId24"/>
    <p:sldId id="523" r:id="rId25"/>
    <p:sldId id="524" r:id="rId26"/>
    <p:sldId id="526" r:id="rId27"/>
    <p:sldId id="528" r:id="rId28"/>
    <p:sldId id="529" r:id="rId29"/>
    <p:sldId id="530" r:id="rId30"/>
    <p:sldId id="527" r:id="rId31"/>
    <p:sldId id="532" r:id="rId32"/>
    <p:sldId id="531" r:id="rId33"/>
    <p:sldId id="541" r:id="rId34"/>
    <p:sldId id="544" r:id="rId35"/>
    <p:sldId id="543" r:id="rId36"/>
    <p:sldId id="545" r:id="rId37"/>
    <p:sldId id="503" r:id="rId38"/>
    <p:sldId id="563" r:id="rId39"/>
    <p:sldId id="548" r:id="rId40"/>
    <p:sldId id="554" r:id="rId41"/>
    <p:sldId id="562" r:id="rId42"/>
    <p:sldId id="550" r:id="rId43"/>
    <p:sldId id="551" r:id="rId44"/>
    <p:sldId id="552" r:id="rId45"/>
    <p:sldId id="553" r:id="rId46"/>
    <p:sldId id="546" r:id="rId47"/>
    <p:sldId id="547" r:id="rId48"/>
    <p:sldId id="560" r:id="rId49"/>
    <p:sldId id="561" r:id="rId50"/>
    <p:sldId id="533" r:id="rId51"/>
    <p:sldId id="555" r:id="rId52"/>
    <p:sldId id="556" r:id="rId53"/>
    <p:sldId id="557" r:id="rId54"/>
    <p:sldId id="558" r:id="rId55"/>
    <p:sldId id="55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2" autoAdjust="0"/>
    <p:restoredTop sz="94712" autoAdjust="0"/>
  </p:normalViewPr>
  <p:slideViewPr>
    <p:cSldViewPr>
      <p:cViewPr>
        <p:scale>
          <a:sx n="112" d="100"/>
          <a:sy n="112" d="100"/>
        </p:scale>
        <p:origin x="-1960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8B3869-DDDA-45EA-9C2B-C7985E61EB86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4B7BB2-6A8C-44EF-B98E-DEAD6383F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72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53ACE-AF9B-44F4-A2CD-F4D3AF1D6A2C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E6FCA-2150-41EC-8630-535994DBD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D9924-4E48-48B1-81AF-6625A2BDD89E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FC80-27F1-4530-9266-E8650153F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329DC-1ACA-4652-A8D9-7B9288D6CA84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48DF-813C-4F22-BC8A-C8F7D4BB6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AA040-A0F9-4E61-896F-912EDE5498BA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4A5AB-60E2-4055-B40C-22DF33D7F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9803-17EC-457C-BC75-099067163185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7F34-C2D2-4B85-9DA6-18235E0D4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100CB-948A-4F09-ADC6-3763E15685EF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383B5-5DCE-45D5-A250-464B667E5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6A439-2E63-4347-8870-015E56AA2E78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93809-FC3F-4105-B7A6-DB805F584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E727-BDC9-48AC-AA2C-FFD154479C55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889F3-D6B9-41A7-8513-71FA43385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51490-511B-4668-8DE0-AE633F0329A1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765C-F81F-4348-9428-BC4964C5E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3723E-768A-42FA-8C86-DA0B22DF328C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755A-5395-4F59-A150-AB5AE9178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0FD4D-967D-4BE3-B41A-A38DC97B15A5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C217-5E09-4F56-8142-A7F88C608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B79405-2485-4656-B592-936A5A47AA7F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D2FBAD-2486-4F05-BA74-07BD9AC24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github.com/cooerative-computing-lab/makeflow-example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109/MCSE.2015.111" TargetMode="External"/><Relationship Id="rId3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5" Type="http://schemas.openxmlformats.org/officeDocument/2006/relationships/image" Target="../media/image28.png"/><Relationship Id="rId6" Type="http://schemas.openxmlformats.org/officeDocument/2006/relationships/image" Target="../media/image29.gif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cl.cse.nd.edu/research/papers/awe-jcim-2014.pdf" TargetMode="External"/><Relationship Id="rId4" Type="http://schemas.openxmlformats.org/officeDocument/2006/relationships/hyperlink" Target="http://dx.doi.org/10.1021/ci500321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gi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533400" y="1273175"/>
            <a:ext cx="8077200" cy="1470025"/>
          </a:xfrm>
        </p:spPr>
        <p:txBody>
          <a:bodyPr/>
          <a:lstStyle/>
          <a:p>
            <a:pPr eaLnBrk="1" hangingPunct="1"/>
            <a:r>
              <a:rPr lang="en-US" sz="3800" dirty="0" smtClean="0"/>
              <a:t>Reconsidering the </a:t>
            </a:r>
            <a:r>
              <a:rPr lang="en-US" sz="3800" dirty="0" err="1" smtClean="0"/>
              <a:t>Filesystem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for Distributed Data Processing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9342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FFFF00"/>
                </a:solidFill>
              </a:rPr>
              <a:t>Prof. Douglas </a:t>
            </a:r>
            <a:r>
              <a:rPr lang="en-US" sz="2600" dirty="0" err="1" smtClean="0">
                <a:solidFill>
                  <a:srgbClr val="FFFF00"/>
                </a:solidFill>
              </a:rPr>
              <a:t>Thain</a:t>
            </a:r>
            <a:r>
              <a:rPr lang="en-US" sz="2600" dirty="0" smtClean="0">
                <a:solidFill>
                  <a:srgbClr val="FFFF00"/>
                </a:solidFill>
              </a:rPr>
              <a:t>, University </a:t>
            </a:r>
            <a:r>
              <a:rPr lang="en-US" sz="2600" dirty="0">
                <a:solidFill>
                  <a:srgbClr val="FFFF00"/>
                </a:solidFill>
              </a:rPr>
              <a:t>of Notre Dame</a:t>
            </a:r>
          </a:p>
        </p:txBody>
      </p:sp>
      <p:pic>
        <p:nvPicPr>
          <p:cNvPr id="3074" name="Picture 2" descr="http://www3.nd.edu/~dthain/images/thain3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19599"/>
            <a:ext cx="11906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3124200" y="4495799"/>
            <a:ext cx="50053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FFFFFF"/>
                </a:solidFill>
              </a:rPr>
              <a:t>http://www.nd.edu/~dthain</a:t>
            </a:r>
          </a:p>
          <a:p>
            <a:pPr algn="l"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FFFFFF"/>
                </a:solidFill>
              </a:rPr>
              <a:t>dthain@nd.edu</a:t>
            </a:r>
          </a:p>
          <a:p>
            <a:pPr algn="l" eaLnBrk="1" hangingPunct="1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</a:rPr>
              <a:t>@</a:t>
            </a:r>
            <a:r>
              <a:rPr lang="en-US" sz="2600" dirty="0" err="1">
                <a:solidFill>
                  <a:srgbClr val="FFFFFF"/>
                </a:solidFill>
              </a:rPr>
              <a:t>ProfThain</a:t>
            </a:r>
            <a:endParaRPr lang="en-US" sz="2600" dirty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sz="2600" dirty="0" smtClean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sz="2600" dirty="0" smtClean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sz="2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5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scientist's perspective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276600"/>
            <a:ext cx="3795290" cy="163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159127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took </a:t>
            </a:r>
            <a:r>
              <a:rPr lang="en-US" strike="sngStrike" dirty="0" smtClean="0"/>
              <a:t>a while </a:t>
            </a:r>
            <a:r>
              <a:rPr lang="en-US" dirty="0" smtClean="0"/>
              <a:t>(most of a year) but now I have my code written, installed, debugged, calibrated, and verified on my laptop.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3323272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Now I want to run at a scale 1000x larger by using a cluster, cloud, grid, or whatever you computer people are calling it today.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5276671"/>
            <a:ext cx="495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</a:t>
            </a:r>
            <a:r>
              <a:rPr lang="en-US" dirty="0" smtClean="0">
                <a:solidFill>
                  <a:srgbClr val="FFFF00"/>
                </a:solidFill>
              </a:rPr>
              <a:t>no way</a:t>
            </a:r>
            <a:r>
              <a:rPr lang="en-US" dirty="0" smtClean="0"/>
              <a:t> you are going to convince me to re-write this valuable program in order to run on your crazy cluster / OS / framework!</a:t>
            </a:r>
          </a:p>
          <a:p>
            <a:endParaRPr lang="en-US" dirty="0" smtClean="0"/>
          </a:p>
          <a:p>
            <a:r>
              <a:rPr lang="en-US" dirty="0" smtClean="0"/>
              <a:t>(Important science codes outlive OS/HW.)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876800"/>
            <a:ext cx="1676400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24000"/>
            <a:ext cx="1981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3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Starting Point: One Job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438400" y="2895600"/>
            <a:ext cx="2362200" cy="21336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Exec. Environment</a:t>
            </a:r>
          </a:p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895600" y="3429000"/>
            <a:ext cx="1447800" cy="1143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Unix</a:t>
            </a:r>
          </a:p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1981200"/>
            <a:ext cx="1066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</a:t>
            </a:r>
          </a:p>
          <a:p>
            <a:pPr algn="ctr"/>
            <a:r>
              <a:rPr lang="en-US" dirty="0" smtClean="0"/>
              <a:t>File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62400" y="1981200"/>
            <a:ext cx="1066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Calib</a:t>
            </a:r>
            <a:endParaRPr lang="en-US" dirty="0" smtClean="0"/>
          </a:p>
          <a:p>
            <a:pPr algn="ctr"/>
            <a:r>
              <a:rPr lang="en-US" dirty="0" smtClean="0"/>
              <a:t>File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  <a:endCxn id="5" idx="7"/>
          </p:cNvCxnSpPr>
          <p:nvPr/>
        </p:nvCxnSpPr>
        <p:spPr>
          <a:xfrm flipH="1">
            <a:off x="4131375" y="2667000"/>
            <a:ext cx="364425" cy="929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  <a:endCxn id="5" idx="1"/>
          </p:cNvCxnSpPr>
          <p:nvPr/>
        </p:nvCxnSpPr>
        <p:spPr>
          <a:xfrm>
            <a:off x="2743200" y="2667000"/>
            <a:ext cx="364425" cy="929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048000" y="5562600"/>
            <a:ext cx="114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</a:t>
            </a:r>
          </a:p>
          <a:p>
            <a:pPr algn="ctr"/>
            <a:r>
              <a:rPr lang="en-US" dirty="0" smtClean="0"/>
              <a:t>File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5" idx="4"/>
            <a:endCxn id="12" idx="0"/>
          </p:cNvCxnSpPr>
          <p:nvPr/>
        </p:nvCxnSpPr>
        <p:spPr>
          <a:xfrm>
            <a:off x="3619500" y="4572000"/>
            <a:ext cx="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57200" y="3505200"/>
            <a:ext cx="1219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Scripts</a:t>
            </a:r>
          </a:p>
          <a:p>
            <a:pPr algn="ctr"/>
            <a:r>
              <a:rPr lang="en-US" dirty="0" smtClean="0"/>
              <a:t>(and OS?)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3"/>
            <a:endCxn id="4" idx="1"/>
          </p:cNvCxnSpPr>
          <p:nvPr/>
        </p:nvCxnSpPr>
        <p:spPr>
          <a:xfrm>
            <a:off x="1676400" y="39624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335" y="3124200"/>
            <a:ext cx="2995865" cy="16843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2000" y="5029200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Resources:</a:t>
            </a:r>
          </a:p>
          <a:p>
            <a:pPr lvl="1"/>
            <a:r>
              <a:rPr lang="en-US" dirty="0" smtClean="0"/>
              <a:t>4 cores</a:t>
            </a:r>
          </a:p>
          <a:p>
            <a:pPr lvl="1"/>
            <a:r>
              <a:rPr lang="en-US" dirty="0" smtClean="0"/>
              <a:t>8GB RAM</a:t>
            </a:r>
          </a:p>
          <a:p>
            <a:pPr lvl="1"/>
            <a:r>
              <a:rPr lang="en-US" dirty="0" smtClean="0"/>
              <a:t>3GB Disk</a:t>
            </a:r>
          </a:p>
          <a:p>
            <a:pPr lvl="1"/>
            <a:r>
              <a:rPr lang="en-US" dirty="0" smtClean="0"/>
              <a:t>1 Hour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>
            <a:off x="4876800" y="3657600"/>
            <a:ext cx="10668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submit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43200" y="1295400"/>
            <a:ext cx="3886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"</a:t>
            </a:r>
            <a:r>
              <a:rPr lang="en-US" dirty="0" err="1" smtClean="0"/>
              <a:t>sim.exe</a:t>
            </a:r>
            <a:r>
              <a:rPr lang="en-US" dirty="0" smtClean="0"/>
              <a:t> –p 50 </a:t>
            </a:r>
            <a:r>
              <a:rPr lang="en-US" dirty="0" err="1" smtClean="0"/>
              <a:t>in.dat</a:t>
            </a:r>
            <a:r>
              <a:rPr lang="en-US" dirty="0" smtClean="0"/>
              <a:t> -o </a:t>
            </a:r>
            <a:r>
              <a:rPr lang="en-US" dirty="0" err="1" smtClean="0"/>
              <a:t>output.dat</a:t>
            </a:r>
            <a:r>
              <a:rPr lang="en-US" dirty="0" smtClean="0"/>
              <a:t>"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257800" y="5105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Batch System:</a:t>
            </a:r>
          </a:p>
          <a:p>
            <a:r>
              <a:rPr lang="en-US" dirty="0" err="1" smtClean="0"/>
              <a:t>HTCondor</a:t>
            </a:r>
            <a:endParaRPr lang="en-US" dirty="0" smtClean="0"/>
          </a:p>
          <a:p>
            <a:r>
              <a:rPr lang="en-US" dirty="0" smtClean="0"/>
              <a:t>Sun Grid Engine</a:t>
            </a:r>
          </a:p>
          <a:p>
            <a:r>
              <a:rPr lang="en-US" dirty="0" smtClean="0"/>
              <a:t>PBS/Torque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39000" y="51054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Cluster </a:t>
            </a:r>
            <a:r>
              <a:rPr lang="en-US" dirty="0" err="1" smtClean="0">
                <a:solidFill>
                  <a:srgbClr val="FFFF00"/>
                </a:solidFill>
              </a:rPr>
              <a:t>Mgr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dirty="0" err="1" smtClean="0"/>
              <a:t>Mesos</a:t>
            </a:r>
            <a:endParaRPr lang="en-US" dirty="0"/>
          </a:p>
          <a:p>
            <a:r>
              <a:rPr lang="en-US" dirty="0" err="1"/>
              <a:t>Kubernetes</a:t>
            </a:r>
            <a:endParaRPr lang="en-US" dirty="0"/>
          </a:p>
          <a:p>
            <a:r>
              <a:rPr lang="en-US" dirty="0"/>
              <a:t>Amazon Batch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096000" y="1981200"/>
            <a:ext cx="2438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Job Description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1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7" grpId="0" animBg="1"/>
      <p:bldP spid="25" grpId="0"/>
      <p:bldP spid="26" grpId="0" animBg="1"/>
      <p:bldP spid="29" grpId="0" animBg="1"/>
      <p:bldP spid="30" grpId="0"/>
      <p:bldP spid="31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8962"/>
          </a:xfrm>
        </p:spPr>
        <p:txBody>
          <a:bodyPr/>
          <a:lstStyle/>
          <a:p>
            <a:r>
              <a:rPr lang="en-US" dirty="0" smtClean="0"/>
              <a:t>Some researchers ask:</a:t>
            </a:r>
            <a:br>
              <a:rPr lang="en-US" dirty="0" smtClean="0"/>
            </a:br>
            <a:r>
              <a:rPr lang="en-US" dirty="0" smtClean="0"/>
              <a:t>"How do I make one job faster?"</a:t>
            </a:r>
            <a:br>
              <a:rPr lang="en-US" dirty="0" smtClean="0"/>
            </a:br>
            <a:r>
              <a:rPr lang="en-US" sz="2800" dirty="0" smtClean="0"/>
              <a:t>(high performance computing)</a:t>
            </a:r>
            <a:br>
              <a:rPr lang="en-US" sz="28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Others are interested in:</a:t>
            </a:r>
            <a:br>
              <a:rPr lang="en-US" dirty="0" smtClean="0"/>
            </a:br>
            <a:r>
              <a:rPr lang="en-US" dirty="0" smtClean="0"/>
              <a:t>"How can I do more in the same amount of time?"</a:t>
            </a:r>
            <a:br>
              <a:rPr lang="en-US" dirty="0" smtClean="0"/>
            </a:br>
            <a:r>
              <a:rPr lang="en-US" sz="2800" dirty="0" smtClean="0"/>
              <a:t>(high throughput computing)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845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229600" cy="1143000"/>
          </a:xfrm>
        </p:spPr>
        <p:txBody>
          <a:bodyPr/>
          <a:lstStyle/>
          <a:p>
            <a:r>
              <a:rPr lang="en-US" sz="3600" dirty="0" smtClean="0"/>
              <a:t>DAG: Directed Acyclic Graph</a:t>
            </a:r>
            <a:br>
              <a:rPr lang="en-US" sz="3600" dirty="0" smtClean="0"/>
            </a:br>
            <a:r>
              <a:rPr lang="en-US" sz="3600" dirty="0" smtClean="0"/>
              <a:t>(a.k.a. Workflow)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609600" y="28194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Simulate</a:t>
            </a:r>
          </a:p>
          <a:p>
            <a:pPr algn="ctr"/>
            <a:r>
              <a:rPr lang="en-US" dirty="0" smtClean="0"/>
              <a:t>-p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4038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09600" y="48006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Analyze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2133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5943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Result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8" idx="2"/>
            <a:endCxn id="4" idx="0"/>
          </p:cNvCxnSpPr>
          <p:nvPr/>
        </p:nvCxnSpPr>
        <p:spPr>
          <a:xfrm>
            <a:off x="1333500" y="25908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4"/>
            <a:endCxn id="5" idx="0"/>
          </p:cNvCxnSpPr>
          <p:nvPr/>
        </p:nvCxnSpPr>
        <p:spPr>
          <a:xfrm>
            <a:off x="1333500" y="3733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2"/>
            <a:endCxn id="6" idx="0"/>
          </p:cNvCxnSpPr>
          <p:nvPr/>
        </p:nvCxnSpPr>
        <p:spPr>
          <a:xfrm>
            <a:off x="1333500" y="4495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4"/>
            <a:endCxn id="9" idx="0"/>
          </p:cNvCxnSpPr>
          <p:nvPr/>
        </p:nvCxnSpPr>
        <p:spPr>
          <a:xfrm>
            <a:off x="1333500" y="57150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09600" y="9144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Generate</a:t>
            </a:r>
            <a:endParaRPr lang="en-US" sz="1600" dirty="0"/>
          </a:p>
        </p:txBody>
      </p:sp>
      <p:cxnSp>
        <p:nvCxnSpPr>
          <p:cNvPr id="29" name="Straight Arrow Connector 28"/>
          <p:cNvCxnSpPr>
            <a:stCxn id="28" idx="4"/>
            <a:endCxn id="8" idx="0"/>
          </p:cNvCxnSpPr>
          <p:nvPr/>
        </p:nvCxnSpPr>
        <p:spPr>
          <a:xfrm>
            <a:off x="1333500" y="1828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2590800" y="28194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Simulate</a:t>
            </a:r>
          </a:p>
          <a:p>
            <a:pPr algn="ctr"/>
            <a:r>
              <a:rPr lang="en-US" dirty="0" smtClean="0"/>
              <a:t>-p 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2590800" y="4038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Trace</a:t>
            </a:r>
            <a:endParaRPr lang="en-US" dirty="0"/>
          </a:p>
        </p:txBody>
      </p:sp>
      <p:sp>
        <p:nvSpPr>
          <p:cNvPr id="73" name="Oval 72"/>
          <p:cNvSpPr/>
          <p:nvPr/>
        </p:nvSpPr>
        <p:spPr>
          <a:xfrm>
            <a:off x="2590800" y="48006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Analyze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590800" y="5943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Result</a:t>
            </a:r>
            <a:endParaRPr lang="en-US" dirty="0"/>
          </a:p>
        </p:txBody>
      </p:sp>
      <p:cxnSp>
        <p:nvCxnSpPr>
          <p:cNvPr id="77" name="Straight Arrow Connector 76"/>
          <p:cNvCxnSpPr>
            <a:stCxn id="71" idx="4"/>
            <a:endCxn id="72" idx="0"/>
          </p:cNvCxnSpPr>
          <p:nvPr/>
        </p:nvCxnSpPr>
        <p:spPr>
          <a:xfrm>
            <a:off x="3314700" y="3733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2" idx="2"/>
            <a:endCxn id="73" idx="0"/>
          </p:cNvCxnSpPr>
          <p:nvPr/>
        </p:nvCxnSpPr>
        <p:spPr>
          <a:xfrm>
            <a:off x="3314700" y="4495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3" idx="4"/>
            <a:endCxn id="74" idx="0"/>
          </p:cNvCxnSpPr>
          <p:nvPr/>
        </p:nvCxnSpPr>
        <p:spPr>
          <a:xfrm>
            <a:off x="3314700" y="57150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572000" y="28194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Simulate</a:t>
            </a:r>
          </a:p>
          <a:p>
            <a:pPr algn="ctr"/>
            <a:r>
              <a:rPr lang="en-US" dirty="0" smtClean="0"/>
              <a:t>-p 3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4572000" y="4038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Trace</a:t>
            </a:r>
            <a:endParaRPr lang="en-US" dirty="0"/>
          </a:p>
        </p:txBody>
      </p:sp>
      <p:sp>
        <p:nvSpPr>
          <p:cNvPr id="87" name="Oval 86"/>
          <p:cNvSpPr/>
          <p:nvPr/>
        </p:nvSpPr>
        <p:spPr>
          <a:xfrm>
            <a:off x="4572000" y="48006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Analyze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4572000" y="5943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Result</a:t>
            </a:r>
            <a:endParaRPr lang="en-US" dirty="0"/>
          </a:p>
        </p:txBody>
      </p:sp>
      <p:cxnSp>
        <p:nvCxnSpPr>
          <p:cNvPr id="89" name="Straight Arrow Connector 88"/>
          <p:cNvCxnSpPr>
            <a:stCxn id="85" idx="4"/>
            <a:endCxn id="86" idx="0"/>
          </p:cNvCxnSpPr>
          <p:nvPr/>
        </p:nvCxnSpPr>
        <p:spPr>
          <a:xfrm>
            <a:off x="5295900" y="3733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6" idx="2"/>
            <a:endCxn id="87" idx="0"/>
          </p:cNvCxnSpPr>
          <p:nvPr/>
        </p:nvCxnSpPr>
        <p:spPr>
          <a:xfrm>
            <a:off x="5295900" y="4495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87" idx="4"/>
            <a:endCxn id="88" idx="0"/>
          </p:cNvCxnSpPr>
          <p:nvPr/>
        </p:nvCxnSpPr>
        <p:spPr>
          <a:xfrm>
            <a:off x="5295900" y="57150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8" idx="3"/>
            <a:endCxn id="71" idx="0"/>
          </p:cNvCxnSpPr>
          <p:nvPr/>
        </p:nvCxnSpPr>
        <p:spPr>
          <a:xfrm>
            <a:off x="2057400" y="2362200"/>
            <a:ext cx="1257300" cy="4572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>
            <a:stCxn id="8" idx="3"/>
            <a:endCxn id="85" idx="0"/>
          </p:cNvCxnSpPr>
          <p:nvPr/>
        </p:nvCxnSpPr>
        <p:spPr>
          <a:xfrm>
            <a:off x="2057400" y="2362200"/>
            <a:ext cx="3238500" cy="4572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6858000" y="4800600"/>
            <a:ext cx="1447800" cy="914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Plot</a:t>
            </a:r>
            <a:endParaRPr lang="en-US" dirty="0"/>
          </a:p>
        </p:txBody>
      </p:sp>
      <p:cxnSp>
        <p:nvCxnSpPr>
          <p:cNvPr id="102" name="Elbow Connector 101"/>
          <p:cNvCxnSpPr>
            <a:stCxn id="88" idx="2"/>
            <a:endCxn id="98" idx="4"/>
          </p:cNvCxnSpPr>
          <p:nvPr/>
        </p:nvCxnSpPr>
        <p:spPr>
          <a:xfrm rot="5400000" flipH="1" flipV="1">
            <a:off x="6096000" y="4914900"/>
            <a:ext cx="685800" cy="2286000"/>
          </a:xfrm>
          <a:prstGeom prst="bentConnector3">
            <a:avLst>
              <a:gd name="adj1" fmla="val -333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74" idx="2"/>
            <a:endCxn id="98" idx="4"/>
          </p:cNvCxnSpPr>
          <p:nvPr/>
        </p:nvCxnSpPr>
        <p:spPr>
          <a:xfrm rot="5400000" flipH="1" flipV="1">
            <a:off x="5105400" y="3924300"/>
            <a:ext cx="685800" cy="4267200"/>
          </a:xfrm>
          <a:prstGeom prst="bentConnector3">
            <a:avLst>
              <a:gd name="adj1" fmla="val -333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stCxn id="9" idx="2"/>
            <a:endCxn id="98" idx="4"/>
          </p:cNvCxnSpPr>
          <p:nvPr/>
        </p:nvCxnSpPr>
        <p:spPr>
          <a:xfrm rot="5400000" flipH="1" flipV="1">
            <a:off x="4114800" y="2933700"/>
            <a:ext cx="685800" cy="6248400"/>
          </a:xfrm>
          <a:prstGeom prst="bentConnector3">
            <a:avLst>
              <a:gd name="adj1" fmla="val -333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6858000" y="4038600"/>
            <a:ext cx="1447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</a:t>
            </a:r>
            <a:endParaRPr lang="en-US" dirty="0"/>
          </a:p>
        </p:txBody>
      </p:sp>
      <p:cxnSp>
        <p:nvCxnSpPr>
          <p:cNvPr id="108" name="Straight Arrow Connector 107"/>
          <p:cNvCxnSpPr>
            <a:stCxn id="98" idx="0"/>
            <a:endCxn id="107" idx="2"/>
          </p:cNvCxnSpPr>
          <p:nvPr/>
        </p:nvCxnSpPr>
        <p:spPr>
          <a:xfrm flipV="1">
            <a:off x="7581900" y="4495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49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28" grpId="0" animBg="1"/>
      <p:bldP spid="71" grpId="0" animBg="1"/>
      <p:bldP spid="72" grpId="0" animBg="1"/>
      <p:bldP spid="73" grpId="0" animBg="1"/>
      <p:bldP spid="74" grpId="0" animBg="1"/>
      <p:bldP spid="85" grpId="0" animBg="1"/>
      <p:bldP spid="86" grpId="0" animBg="1"/>
      <p:bldP spid="87" grpId="0" animBg="1"/>
      <p:bldP spid="88" grpId="0" animBg="1"/>
      <p:bldP spid="98" grpId="0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Species Distribution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86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Full Workflow:</a:t>
            </a:r>
          </a:p>
          <a:p>
            <a:pPr marL="0" indent="0">
              <a:buNone/>
            </a:pPr>
            <a:r>
              <a:rPr lang="en-US" sz="2400" dirty="0" smtClean="0"/>
              <a:t>12,500 species</a:t>
            </a:r>
          </a:p>
          <a:p>
            <a:pPr marL="0" indent="0">
              <a:buNone/>
            </a:pPr>
            <a:r>
              <a:rPr lang="en-US" sz="2400" dirty="0" smtClean="0"/>
              <a:t>  x 15 climate scenarios</a:t>
            </a:r>
          </a:p>
          <a:p>
            <a:pPr marL="0" indent="0">
              <a:buNone/>
            </a:pPr>
            <a:r>
              <a:rPr lang="en-US" sz="2400" dirty="0" smtClean="0"/>
              <a:t>  x 6 experiments</a:t>
            </a:r>
          </a:p>
          <a:p>
            <a:pPr marL="0" indent="0">
              <a:buNone/>
            </a:pPr>
            <a:r>
              <a:rPr lang="en-US" sz="2400" dirty="0" smtClean="0"/>
              <a:t>  x 500 MB per projection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= 1.1M jobs, 72TB of output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1" y="1320593"/>
            <a:ext cx="3043957" cy="4861553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21690" y="6183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6737" y="6266121"/>
            <a:ext cx="40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Example: 10 species x 10 </a:t>
            </a:r>
            <a:r>
              <a:rPr lang="en-US" dirty="0" err="1" smtClean="0"/>
              <a:t>expts</a:t>
            </a:r>
            <a:endParaRPr lang="en-US" dirty="0"/>
          </a:p>
        </p:txBody>
      </p:sp>
      <p:pic>
        <p:nvPicPr>
          <p:cNvPr id="7" name="Picture 6" descr="Screen Shot 2016-11-09 at 2.1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3657600" cy="25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5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More Examples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" r="286" b="675"/>
          <a:stretch/>
        </p:blipFill>
        <p:spPr>
          <a:xfrm>
            <a:off x="228600" y="1546172"/>
            <a:ext cx="8736282" cy="6531028"/>
          </a:xfrm>
        </p:spPr>
      </p:pic>
      <p:sp>
        <p:nvSpPr>
          <p:cNvPr id="6" name="TextBox 5"/>
          <p:cNvSpPr txBox="1"/>
          <p:nvPr/>
        </p:nvSpPr>
        <p:spPr>
          <a:xfrm>
            <a:off x="793657" y="6073914"/>
            <a:ext cx="7512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hlinkClick r:id="rId3"/>
              </a:rPr>
              <a:t>http://github.com/cooperative-computing-lab/makeflow-examples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012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How to Express a DAG?</a:t>
            </a:r>
            <a:br>
              <a:rPr lang="en-US" dirty="0" smtClean="0"/>
            </a:br>
            <a:r>
              <a:rPr lang="en-US" sz="3600" dirty="0" smtClean="0"/>
              <a:t>XML, JSON, DOT, </a:t>
            </a:r>
            <a:r>
              <a:rPr lang="is-IS" sz="3600" dirty="0" smtClean="0"/>
              <a:t>Edges+Vertexes, ...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2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F7697-76AA-4626-92C2-004E546E5FFE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 Old Idea: Makefiles</a:t>
            </a: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4648200" y="1447800"/>
            <a:ext cx="3962400" cy="441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>
                <a:latin typeface="Arial Unicode MS"/>
              </a:rPr>
              <a:t>part1 part2 part3: input.data split.py</a:t>
            </a:r>
          </a:p>
          <a:p>
            <a:r>
              <a:rPr lang="en-US" b="1">
                <a:latin typeface="Arial Unicode MS"/>
              </a:rPr>
              <a:t>     ./split.py input.data</a:t>
            </a:r>
          </a:p>
          <a:p>
            <a:endParaRPr lang="en-US" b="1">
              <a:latin typeface="Arial Unicode MS"/>
            </a:endParaRPr>
          </a:p>
          <a:p>
            <a:r>
              <a:rPr lang="en-US" b="1">
                <a:latin typeface="Arial Unicode MS"/>
              </a:rPr>
              <a:t>out1: part1 mysim.exe</a:t>
            </a:r>
          </a:p>
          <a:p>
            <a:r>
              <a:rPr lang="en-US" b="1">
                <a:latin typeface="Arial Unicode MS"/>
              </a:rPr>
              <a:t>    ./mysim.exe part1 &gt;out1</a:t>
            </a:r>
          </a:p>
          <a:p>
            <a:endParaRPr lang="en-US" b="1">
              <a:latin typeface="Arial Unicode MS"/>
            </a:endParaRPr>
          </a:p>
          <a:p>
            <a:r>
              <a:rPr lang="en-US" b="1">
                <a:latin typeface="Arial Unicode MS"/>
              </a:rPr>
              <a:t>out2: part2 mysim.exe</a:t>
            </a:r>
          </a:p>
          <a:p>
            <a:r>
              <a:rPr lang="en-US" b="1">
                <a:latin typeface="Arial Unicode MS"/>
              </a:rPr>
              <a:t>    ./mysim.exe part2 &gt;out2</a:t>
            </a:r>
          </a:p>
          <a:p>
            <a:endParaRPr lang="en-US" b="1">
              <a:latin typeface="Arial Unicode MS"/>
            </a:endParaRPr>
          </a:p>
          <a:p>
            <a:r>
              <a:rPr lang="en-US" b="1">
                <a:latin typeface="Arial Unicode MS"/>
              </a:rPr>
              <a:t>out3: part3 mysim.exe</a:t>
            </a:r>
          </a:p>
          <a:p>
            <a:r>
              <a:rPr lang="en-US" b="1">
                <a:latin typeface="Arial Unicode MS"/>
              </a:rPr>
              <a:t>    ./mysim.exe part3 &gt;out3</a:t>
            </a:r>
          </a:p>
          <a:p>
            <a:endParaRPr lang="en-US" b="1">
              <a:latin typeface="Arial Unicode MS"/>
            </a:endParaRPr>
          </a:p>
          <a:p>
            <a:r>
              <a:rPr lang="en-US" b="1">
                <a:latin typeface="Arial Unicode MS"/>
              </a:rPr>
              <a:t>result: out1 out2 out3 join.py</a:t>
            </a:r>
          </a:p>
          <a:p>
            <a:r>
              <a:rPr lang="en-US" b="1">
                <a:latin typeface="Arial Unicode MS"/>
              </a:rPr>
              <a:t>    ./join.py out1 out2 out3 &gt; result </a:t>
            </a:r>
          </a:p>
        </p:txBody>
      </p:sp>
      <p:pic>
        <p:nvPicPr>
          <p:cNvPr id="30724" name="Picture 4" descr="ex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32480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33600" y="6183868"/>
            <a:ext cx="509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(Simple, portable, and technology independent.)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2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1540-CBCA-45E8-8087-747BD4A76F2E}" type="slidenum">
              <a:rPr lang="en-US"/>
              <a:pPr/>
              <a:t>18</a:t>
            </a:fld>
            <a:endParaRPr lang="en-US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Makeflow</a:t>
            </a:r>
            <a:r>
              <a:rPr lang="en-US" dirty="0" smtClean="0"/>
              <a:t> = Make + Workflow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447800" y="3979383"/>
            <a:ext cx="586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Makeflow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1447800" y="5046183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Local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971800" y="5046183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HTCondor</a:t>
            </a:r>
            <a:endParaRPr lang="en-US" sz="2000" dirty="0"/>
          </a:p>
        </p:txBody>
      </p:sp>
      <p:sp>
        <p:nvSpPr>
          <p:cNvPr id="10" name="Rounded Rectangle 9"/>
          <p:cNvSpPr/>
          <p:nvPr/>
        </p:nvSpPr>
        <p:spPr>
          <a:xfrm>
            <a:off x="4495800" y="5046183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Torque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019800" y="5046183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Work</a:t>
            </a:r>
          </a:p>
          <a:p>
            <a:pPr algn="ctr"/>
            <a:r>
              <a:rPr lang="en-US" sz="2400" dirty="0" smtClean="0"/>
              <a:t>Queue</a:t>
            </a:r>
            <a:endParaRPr lang="en-US" sz="2400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352800" y="1752600"/>
            <a:ext cx="5334000" cy="1905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Provides portability across batch systems.</a:t>
            </a:r>
          </a:p>
          <a:p>
            <a:r>
              <a:rPr lang="en-US" sz="2000" dirty="0" smtClean="0"/>
              <a:t>Enables parallelism (but not too much!)</a:t>
            </a:r>
          </a:p>
          <a:p>
            <a:r>
              <a:rPr lang="en-US" sz="2000" dirty="0" smtClean="0"/>
              <a:t>Fault tolerance at multiple scales.</a:t>
            </a:r>
          </a:p>
          <a:p>
            <a:r>
              <a:rPr lang="en-US" sz="2000" dirty="0" smtClean="0"/>
              <a:t>Data and resource management.</a:t>
            </a:r>
          </a:p>
          <a:p>
            <a:r>
              <a:rPr lang="en-US" sz="2000" dirty="0" smtClean="0"/>
              <a:t>Transactional semantics for job execution.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28600" y="5715000"/>
            <a:ext cx="86868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http://ccl.cse.nd.edu/software/makeflow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79" y="1398108"/>
            <a:ext cx="1367021" cy="2183292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17" name="Down Arrow 16"/>
          <p:cNvSpPr/>
          <p:nvPr/>
        </p:nvSpPr>
        <p:spPr>
          <a:xfrm>
            <a:off x="2133600" y="3276600"/>
            <a:ext cx="9144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6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Makeflow</a:t>
            </a:r>
            <a:r>
              <a:rPr lang="en-US" dirty="0" smtClean="0"/>
              <a:t> Shapes a Workflow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2819400" y="3142445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3962399" y="2895600"/>
            <a:ext cx="1219201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Make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F</a:t>
            </a:r>
            <a:r>
              <a:rPr lang="en-US" sz="2000" dirty="0" smtClean="0"/>
              <a:t>low</a:t>
            </a:r>
            <a:endParaRPr lang="en-US" sz="2000" dirty="0"/>
          </a:p>
        </p:txBody>
      </p:sp>
      <p:sp>
        <p:nvSpPr>
          <p:cNvPr id="20" name="Down Arrow 19"/>
          <p:cNvSpPr/>
          <p:nvPr/>
        </p:nvSpPr>
        <p:spPr bwMode="auto">
          <a:xfrm>
            <a:off x="4267200" y="4267200"/>
            <a:ext cx="609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3810000" y="5334000"/>
            <a:ext cx="152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Transaction Log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5410200" y="3124200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4267200" y="21336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82481" y="1371600"/>
            <a:ext cx="2057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Concurrency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Policy Control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58891" y="1828800"/>
            <a:ext cx="186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Millions of Tasks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858000" y="1981200"/>
            <a:ext cx="160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Batch System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080323" y="5257800"/>
            <a:ext cx="1043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Precise</a:t>
            </a:r>
          </a:p>
          <a:p>
            <a:pPr algn="ctr"/>
            <a:r>
              <a:rPr lang="en-US" dirty="0" smtClean="0"/>
              <a:t>Cleanup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200400" y="5410200"/>
            <a:ext cx="488484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5456470" y="5448300"/>
            <a:ext cx="488484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62060" y="5297269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Performance</a:t>
            </a:r>
          </a:p>
          <a:p>
            <a:pPr algn="ctr"/>
            <a:r>
              <a:rPr lang="en-US" dirty="0" smtClean="0"/>
              <a:t>Monitoring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99" y="2426732"/>
            <a:ext cx="1367021" cy="2183292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3958"/>
          <a:stretch/>
        </p:blipFill>
        <p:spPr>
          <a:xfrm>
            <a:off x="6553200" y="2743200"/>
            <a:ext cx="2278110" cy="16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533400" y="1273175"/>
            <a:ext cx="8077200" cy="1470025"/>
          </a:xfrm>
        </p:spPr>
        <p:txBody>
          <a:bodyPr/>
          <a:lstStyle/>
          <a:p>
            <a:pPr eaLnBrk="1" hangingPunct="1"/>
            <a:r>
              <a:rPr lang="en-US" sz="3800" dirty="0" smtClean="0"/>
              <a:t>Reconsidering the </a:t>
            </a:r>
            <a:r>
              <a:rPr lang="en-US" sz="3800" dirty="0" err="1" smtClean="0"/>
              <a:t>Filesystem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strike="sngStrike" dirty="0" smtClean="0"/>
              <a:t>for Distributed Data Processing</a:t>
            </a:r>
            <a:br>
              <a:rPr lang="en-US" sz="3800" strike="sngStrike" dirty="0" smtClean="0"/>
            </a:br>
            <a:r>
              <a:rPr lang="en-US" sz="3800" dirty="0" smtClean="0"/>
              <a:t>for DAG Structured Workflows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9342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FFFF00"/>
                </a:solidFill>
              </a:rPr>
              <a:t>Prof. Douglas </a:t>
            </a:r>
            <a:r>
              <a:rPr lang="en-US" sz="2600" dirty="0" err="1" smtClean="0">
                <a:solidFill>
                  <a:srgbClr val="FFFF00"/>
                </a:solidFill>
              </a:rPr>
              <a:t>Thain</a:t>
            </a:r>
            <a:r>
              <a:rPr lang="en-US" sz="2600" dirty="0" smtClean="0">
                <a:solidFill>
                  <a:srgbClr val="FFFF00"/>
                </a:solidFill>
              </a:rPr>
              <a:t>, University </a:t>
            </a:r>
            <a:r>
              <a:rPr lang="en-US" sz="2600" dirty="0">
                <a:solidFill>
                  <a:srgbClr val="FFFF00"/>
                </a:solidFill>
              </a:rPr>
              <a:t>of Notre Dame</a:t>
            </a:r>
          </a:p>
        </p:txBody>
      </p:sp>
      <p:pic>
        <p:nvPicPr>
          <p:cNvPr id="3074" name="Picture 2" descr="http://www3.nd.edu/~dthain/images/thain3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19599"/>
            <a:ext cx="11906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3124200" y="4495799"/>
            <a:ext cx="50053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FFFFFF"/>
                </a:solidFill>
              </a:rPr>
              <a:t>http://www.nd.edu/~dthain</a:t>
            </a:r>
          </a:p>
          <a:p>
            <a:pPr algn="l" eaLnBrk="1" hangingPunct="1">
              <a:lnSpc>
                <a:spcPct val="90000"/>
              </a:lnSpc>
            </a:pPr>
            <a:r>
              <a:rPr lang="en-US" sz="2600" dirty="0" smtClean="0">
                <a:solidFill>
                  <a:srgbClr val="FFFFFF"/>
                </a:solidFill>
              </a:rPr>
              <a:t>dthain@nd.edu</a:t>
            </a:r>
          </a:p>
          <a:p>
            <a:pPr algn="l" eaLnBrk="1" hangingPunct="1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</a:rPr>
              <a:t>@</a:t>
            </a:r>
            <a:r>
              <a:rPr lang="en-US" sz="2600" dirty="0" err="1">
                <a:solidFill>
                  <a:srgbClr val="FFFFFF"/>
                </a:solidFill>
              </a:rPr>
              <a:t>ProfThain</a:t>
            </a:r>
            <a:endParaRPr lang="en-US" sz="2600" dirty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sz="2600" dirty="0" smtClean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sz="2600" dirty="0" smtClean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sz="2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Example: Bioinformatics Portal</a:t>
            </a:r>
          </a:p>
        </p:txBody>
      </p:sp>
      <p:pic>
        <p:nvPicPr>
          <p:cNvPr id="36866" name="Content Placeholder 4" descr="biocomput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1545"/>
          <a:stretch>
            <a:fillRect/>
          </a:stretch>
        </p:blipFill>
        <p:spPr>
          <a:xfrm>
            <a:off x="349250" y="1295400"/>
            <a:ext cx="5213350" cy="2286000"/>
          </a:xfrm>
        </p:spPr>
      </p:pic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81000" y="3733800"/>
            <a:ext cx="2690813" cy="2697163"/>
            <a:chOff x="381000" y="3733800"/>
            <a:chExt cx="2690555" cy="2697103"/>
          </a:xfrm>
        </p:grpSpPr>
        <p:pic>
          <p:nvPicPr>
            <p:cNvPr id="36887" name="Content Placeholder 4" descr="est_pip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4495800"/>
              <a:ext cx="2690555" cy="1935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Down Arrow 13"/>
            <p:cNvSpPr/>
            <p:nvPr/>
          </p:nvSpPr>
          <p:spPr>
            <a:xfrm>
              <a:off x="381000" y="3733800"/>
              <a:ext cx="609542" cy="6857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89" name="TextBox 14"/>
            <p:cNvSpPr txBox="1">
              <a:spLocks noChangeArrowheads="1"/>
            </p:cNvSpPr>
            <p:nvPr/>
          </p:nvSpPr>
          <p:spPr bwMode="auto">
            <a:xfrm>
              <a:off x="990600" y="3897868"/>
              <a:ext cx="1919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Generate Makefile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171825" y="5181600"/>
            <a:ext cx="2238375" cy="1524000"/>
            <a:chOff x="3171387" y="5181600"/>
            <a:chExt cx="2238813" cy="1524000"/>
          </a:xfrm>
        </p:grpSpPr>
        <p:sp>
          <p:nvSpPr>
            <p:cNvPr id="17" name="Right Arrow 16"/>
            <p:cNvSpPr/>
            <p:nvPr/>
          </p:nvSpPr>
          <p:spPr>
            <a:xfrm>
              <a:off x="3276183" y="5791200"/>
              <a:ext cx="838364" cy="609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190761" y="5562600"/>
              <a:ext cx="1219439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Make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flow</a:t>
              </a:r>
            </a:p>
          </p:txBody>
        </p:sp>
        <p:sp>
          <p:nvSpPr>
            <p:cNvPr id="36886" name="TextBox 20"/>
            <p:cNvSpPr txBox="1">
              <a:spLocks noChangeArrowheads="1"/>
            </p:cNvSpPr>
            <p:nvPr/>
          </p:nvSpPr>
          <p:spPr bwMode="auto">
            <a:xfrm>
              <a:off x="3171387" y="5181600"/>
              <a:ext cx="109581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Run</a:t>
              </a:r>
            </a:p>
            <a:p>
              <a:pPr algn="ctr"/>
              <a:r>
                <a:rPr lang="en-US">
                  <a:latin typeface="Calibri" pitchFamily="34" charset="0"/>
                </a:rPr>
                <a:t>Workflow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495800" y="3581400"/>
            <a:ext cx="1592263" cy="722313"/>
            <a:chOff x="4495801" y="3581399"/>
            <a:chExt cx="1592240" cy="722532"/>
          </a:xfrm>
        </p:grpSpPr>
        <p:sp>
          <p:nvSpPr>
            <p:cNvPr id="20" name="Down Arrow 19"/>
            <p:cNvSpPr/>
            <p:nvPr/>
          </p:nvSpPr>
          <p:spPr>
            <a:xfrm rot="10800000">
              <a:off x="4495801" y="3581399"/>
              <a:ext cx="609591" cy="6860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83" name="TextBox 21"/>
            <p:cNvSpPr txBox="1">
              <a:spLocks noChangeArrowheads="1"/>
            </p:cNvSpPr>
            <p:nvPr/>
          </p:nvSpPr>
          <p:spPr bwMode="auto">
            <a:xfrm>
              <a:off x="5105400" y="3657600"/>
              <a:ext cx="98264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Progress</a:t>
              </a:r>
            </a:p>
            <a:p>
              <a:pPr algn="ctr"/>
              <a:r>
                <a:rPr lang="en-US">
                  <a:latin typeface="Calibri" pitchFamily="34" charset="0"/>
                </a:rPr>
                <a:t>Bar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038600" y="4343400"/>
            <a:ext cx="1905000" cy="1331913"/>
            <a:chOff x="4038600" y="4343400"/>
            <a:chExt cx="1905000" cy="1332131"/>
          </a:xfrm>
        </p:grpSpPr>
        <p:sp>
          <p:nvSpPr>
            <p:cNvPr id="13" name="Rectangle 12"/>
            <p:cNvSpPr/>
            <p:nvPr/>
          </p:nvSpPr>
          <p:spPr>
            <a:xfrm>
              <a:off x="4038600" y="4343400"/>
              <a:ext cx="1524000" cy="609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Transaction Log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 rot="10800000">
              <a:off x="4495800" y="4953100"/>
              <a:ext cx="609600" cy="6859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81" name="TextBox 22"/>
            <p:cNvSpPr txBox="1">
              <a:spLocks noChangeArrowheads="1"/>
            </p:cNvSpPr>
            <p:nvPr/>
          </p:nvSpPr>
          <p:spPr bwMode="auto">
            <a:xfrm>
              <a:off x="5069450" y="5029200"/>
              <a:ext cx="8741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Update</a:t>
              </a:r>
            </a:p>
            <a:p>
              <a:pPr algn="ctr"/>
              <a:r>
                <a:rPr lang="en-US">
                  <a:latin typeface="Calibri" pitchFamily="34" charset="0"/>
                </a:rPr>
                <a:t>Status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5638800" y="1522413"/>
            <a:ext cx="3371850" cy="1754187"/>
            <a:chOff x="5638800" y="1522274"/>
            <a:chExt cx="3371669" cy="1754326"/>
          </a:xfrm>
        </p:grpSpPr>
        <p:pic>
          <p:nvPicPr>
            <p:cNvPr id="36873" name="Picture 3" descr="j043049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6553200" y="1751214"/>
              <a:ext cx="1447800" cy="1296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ight Arrow 27"/>
            <p:cNvSpPr/>
            <p:nvPr/>
          </p:nvSpPr>
          <p:spPr>
            <a:xfrm flipH="1">
              <a:off x="5638800" y="2133509"/>
              <a:ext cx="838155" cy="609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75" name="TextBox 28"/>
            <p:cNvSpPr txBox="1">
              <a:spLocks noChangeArrowheads="1"/>
            </p:cNvSpPr>
            <p:nvPr/>
          </p:nvSpPr>
          <p:spPr bwMode="auto">
            <a:xfrm>
              <a:off x="8077200" y="1522274"/>
              <a:ext cx="933269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BLAST</a:t>
              </a:r>
            </a:p>
            <a:p>
              <a:r>
                <a:rPr lang="en-US">
                  <a:latin typeface="Calibri" pitchFamily="34" charset="0"/>
                </a:rPr>
                <a:t>SSAHA</a:t>
              </a:r>
              <a:br>
                <a:rPr lang="en-US">
                  <a:latin typeface="Calibri" pitchFamily="34" charset="0"/>
                </a:rPr>
              </a:br>
              <a:r>
                <a:rPr lang="en-US">
                  <a:latin typeface="Calibri" pitchFamily="34" charset="0"/>
                </a:rPr>
                <a:t>SHRIMP</a:t>
              </a:r>
            </a:p>
            <a:p>
              <a:r>
                <a:rPr lang="en-US">
                  <a:latin typeface="Calibri" pitchFamily="34" charset="0"/>
                </a:rPr>
                <a:t>EST</a:t>
              </a:r>
            </a:p>
            <a:p>
              <a:r>
                <a:rPr lang="en-US">
                  <a:latin typeface="Calibri" pitchFamily="34" charset="0"/>
                </a:rPr>
                <a:t>MAKER</a:t>
              </a:r>
            </a:p>
            <a:p>
              <a:r>
                <a:rPr lang="en-US">
                  <a:latin typeface="Calibri" pitchFamily="34" charset="0"/>
                </a:rPr>
                <a:t>…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23958"/>
          <a:stretch/>
        </p:blipFill>
        <p:spPr>
          <a:xfrm>
            <a:off x="6400800" y="4945048"/>
            <a:ext cx="2278110" cy="1684352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 bwMode="auto">
          <a:xfrm>
            <a:off x="5486400" y="5791200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93536" y="4419600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HTCondor</a:t>
            </a:r>
            <a:r>
              <a:rPr lang="en-US" dirty="0" smtClean="0"/>
              <a:t> Pool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59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in Time and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A workflow with 1M jobs is potentially a big mess for users and system administrators.</a:t>
            </a:r>
          </a:p>
          <a:p>
            <a:r>
              <a:rPr lang="en-US" dirty="0" smtClean="0"/>
              <a:t>Over the course of days or months:</a:t>
            </a:r>
          </a:p>
          <a:p>
            <a:pPr lvl="1"/>
            <a:r>
              <a:rPr lang="en-US" dirty="0" smtClean="0"/>
              <a:t>Cluster nodes can crash and restart.</a:t>
            </a:r>
          </a:p>
          <a:p>
            <a:pPr lvl="1"/>
            <a:r>
              <a:rPr lang="en-US" dirty="0" smtClean="0"/>
              <a:t>The head node itself could crash and restart.</a:t>
            </a:r>
          </a:p>
          <a:p>
            <a:pPr lvl="1"/>
            <a:r>
              <a:rPr lang="en-US" dirty="0" smtClean="0"/>
              <a:t>User might want to pause/halt the workflow.</a:t>
            </a:r>
          </a:p>
          <a:p>
            <a:pPr lvl="1"/>
            <a:r>
              <a:rPr lang="en-US" dirty="0" err="1" smtClean="0"/>
              <a:t>Sysadmin</a:t>
            </a:r>
            <a:r>
              <a:rPr lang="en-US" dirty="0" smtClean="0"/>
              <a:t> may want to examine and relate jobs/users/workflows.</a:t>
            </a:r>
          </a:p>
          <a:p>
            <a:r>
              <a:rPr lang="en-US" dirty="0" smtClean="0"/>
              <a:t>Must avoid orphan, zombie, duplicated, or missing jobs, even in the presence of failures!</a:t>
            </a:r>
          </a:p>
        </p:txBody>
      </p:sp>
    </p:spTree>
    <p:extLst>
      <p:ext uri="{BB962C8B-B14F-4D97-AF65-F5344CB8AC3E}">
        <p14:creationId xmlns:p14="http://schemas.microsoft.com/office/powerpoint/2010/main" val="165494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Think of Jobs</a:t>
            </a:r>
            <a:br>
              <a:rPr lang="en-US" dirty="0" smtClean="0"/>
            </a:br>
            <a:r>
              <a:rPr lang="en-US" dirty="0" smtClean="0"/>
              <a:t>as Long-Running Transactions: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295399" y="2895600"/>
            <a:ext cx="1219201" cy="1143000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One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Job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143000" y="4419600"/>
            <a:ext cx="152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Output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Files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505034" y="2221468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Batch System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3958"/>
          <a:stretch/>
        </p:blipFill>
        <p:spPr>
          <a:xfrm>
            <a:off x="6180090" y="2743200"/>
            <a:ext cx="2278110" cy="1684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1143000" y="1905000"/>
            <a:ext cx="152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Input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Files</a:t>
            </a:r>
            <a:endParaRPr lang="en-US" dirty="0"/>
          </a:p>
        </p:txBody>
      </p:sp>
      <p:cxnSp>
        <p:nvCxnSpPr>
          <p:cNvPr id="8" name="Straight Arrow Connector 7"/>
          <p:cNvCxnSpPr>
            <a:stCxn id="19" idx="2"/>
            <a:endCxn id="18" idx="0"/>
          </p:cNvCxnSpPr>
          <p:nvPr/>
        </p:nvCxnSpPr>
        <p:spPr>
          <a:xfrm>
            <a:off x="1905000" y="2514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8" idx="4"/>
            <a:endCxn id="13" idx="0"/>
          </p:cNvCxnSpPr>
          <p:nvPr/>
        </p:nvCxnSpPr>
        <p:spPr>
          <a:xfrm>
            <a:off x="1905000" y="4038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24200" y="1676400"/>
            <a:ext cx="2971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SubmitJob</a:t>
            </a:r>
            <a:r>
              <a:rPr lang="en-US" sz="2000" dirty="0" smtClean="0"/>
              <a:t>( Details );</a:t>
            </a:r>
          </a:p>
          <a:p>
            <a:r>
              <a:rPr lang="en-US" sz="2000" dirty="0" smtClean="0"/>
              <a:t>&lt;- </a:t>
            </a:r>
            <a:r>
              <a:rPr lang="en-US" sz="2000" dirty="0" err="1" smtClean="0"/>
              <a:t>JobID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err="1" smtClean="0"/>
              <a:t>CommitJob</a:t>
            </a:r>
            <a:r>
              <a:rPr lang="en-US" sz="2000" dirty="0" smtClean="0"/>
              <a:t>( </a:t>
            </a:r>
            <a:r>
              <a:rPr lang="en-US" sz="2000" dirty="0" err="1" smtClean="0"/>
              <a:t>JobID</a:t>
            </a:r>
            <a:r>
              <a:rPr lang="en-US" sz="2000" dirty="0" smtClean="0"/>
              <a:t> );l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GetStatus</a:t>
            </a:r>
            <a:r>
              <a:rPr lang="en-US" sz="2000" dirty="0" smtClean="0"/>
              <a:t>( </a:t>
            </a:r>
            <a:r>
              <a:rPr lang="en-US" sz="2000" dirty="0" err="1" smtClean="0"/>
              <a:t>JobID</a:t>
            </a:r>
            <a:r>
              <a:rPr lang="en-US" sz="2000" dirty="0" smtClean="0"/>
              <a:t> );</a:t>
            </a:r>
          </a:p>
          <a:p>
            <a:r>
              <a:rPr lang="en-US" sz="2000" dirty="0" smtClean="0"/>
              <a:t>&lt;- Status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WaitForAJob</a:t>
            </a:r>
            <a:r>
              <a:rPr lang="en-US" sz="2000" dirty="0" smtClean="0"/>
              <a:t>();</a:t>
            </a:r>
          </a:p>
          <a:p>
            <a:r>
              <a:rPr lang="en-US" sz="2000" dirty="0" smtClean="0"/>
              <a:t>&lt;- </a:t>
            </a:r>
            <a:r>
              <a:rPr lang="en-US" sz="2000" dirty="0" err="1" smtClean="0"/>
              <a:t>JobID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RemoveJob</a:t>
            </a:r>
            <a:r>
              <a:rPr lang="en-US" sz="2000" dirty="0" smtClean="0"/>
              <a:t>( </a:t>
            </a:r>
            <a:r>
              <a:rPr lang="en-US" sz="2000" dirty="0" err="1" smtClean="0"/>
              <a:t>JobID</a:t>
            </a:r>
            <a:r>
              <a:rPr lang="en-US" sz="2000" dirty="0" smtClean="0"/>
              <a:t> );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7800" y="5845314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(Many cluster managers get this interface wrong, and the result is orphaned, zombie, or duplicated jobs.)</a:t>
            </a:r>
          </a:p>
        </p:txBody>
      </p:sp>
    </p:spTree>
    <p:extLst>
      <p:ext uri="{BB962C8B-B14F-4D97-AF65-F5344CB8AC3E}">
        <p14:creationId xmlns:p14="http://schemas.microsoft.com/office/powerpoint/2010/main" val="296277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 Workflow Requires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Nested Transactions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3014" y="12192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858000" y="1371600"/>
            <a:ext cx="160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Batch System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17132"/>
            <a:ext cx="1367021" cy="2183292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3958"/>
          <a:stretch/>
        </p:blipFill>
        <p:spPr>
          <a:xfrm>
            <a:off x="6629400" y="2133600"/>
            <a:ext cx="2278110" cy="1684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1752600"/>
            <a:ext cx="21665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-&gt; </a:t>
            </a:r>
            <a:r>
              <a:rPr lang="en-US" dirty="0" err="1" smtClean="0"/>
              <a:t>BeginJob</a:t>
            </a:r>
            <a:r>
              <a:rPr lang="en-US" dirty="0" smtClean="0"/>
              <a:t>(</a:t>
            </a:r>
            <a:r>
              <a:rPr lang="is-IS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smtClean="0"/>
              <a:t>&lt;- </a:t>
            </a:r>
            <a:r>
              <a:rPr lang="en-US" dirty="0" err="1" smtClean="0"/>
              <a:t>JobID</a:t>
            </a:r>
            <a:r>
              <a:rPr lang="en-US" dirty="0" smtClean="0"/>
              <a:t> 123</a:t>
            </a:r>
          </a:p>
          <a:p>
            <a:r>
              <a:rPr lang="en-US" dirty="0" smtClean="0"/>
              <a:t>-&gt; </a:t>
            </a:r>
            <a:r>
              <a:rPr lang="en-US" dirty="0" err="1" smtClean="0"/>
              <a:t>CommitJob</a:t>
            </a:r>
            <a:r>
              <a:rPr lang="en-US" dirty="0" smtClean="0"/>
              <a:t>(123)</a:t>
            </a:r>
          </a:p>
          <a:p>
            <a:r>
              <a:rPr lang="en-US" dirty="0" smtClean="0"/>
              <a:t>&lt;- OK</a:t>
            </a:r>
          </a:p>
          <a:p>
            <a:r>
              <a:rPr lang="en-US" dirty="0" smtClean="0"/>
              <a:t>-&gt; </a:t>
            </a:r>
            <a:r>
              <a:rPr lang="en-US" dirty="0" err="1" smtClean="0"/>
              <a:t>BeginJob</a:t>
            </a:r>
            <a:r>
              <a:rPr lang="en-US" dirty="0" smtClean="0"/>
              <a:t>(</a:t>
            </a:r>
            <a:r>
              <a:rPr lang="is-IS" dirty="0" smtClean="0"/>
              <a:t>…)</a:t>
            </a:r>
          </a:p>
          <a:p>
            <a:r>
              <a:rPr lang="is-IS" dirty="0" smtClean="0"/>
              <a:t>&lt;- JobID 124</a:t>
            </a:r>
          </a:p>
          <a:p>
            <a:r>
              <a:rPr lang="is-IS" dirty="0" smtClean="0"/>
              <a:t>-&gt; CommitJob(124)</a:t>
            </a:r>
          </a:p>
          <a:p>
            <a:r>
              <a:rPr lang="is-IS" dirty="0" smtClean="0"/>
              <a:t>-&gt; WaitForAJob()</a:t>
            </a:r>
          </a:p>
          <a:p>
            <a:r>
              <a:rPr lang="is-IS" dirty="0" smtClean="0"/>
              <a:t>&lt;- JobID 124 Done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62200" y="4419600"/>
            <a:ext cx="3886200" cy="2057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Transaction Log</a:t>
            </a:r>
          </a:p>
          <a:p>
            <a:r>
              <a:rPr lang="en-US" dirty="0" smtClean="0"/>
              <a:t>12</a:t>
            </a:r>
            <a:r>
              <a:rPr lang="en-US" dirty="0"/>
              <a:t>:00:05	Job 123 Created</a:t>
            </a:r>
          </a:p>
          <a:p>
            <a:r>
              <a:rPr lang="en-US" dirty="0"/>
              <a:t>12:00:06	Job 123 Committed</a:t>
            </a:r>
          </a:p>
          <a:p>
            <a:r>
              <a:rPr lang="en-US" dirty="0"/>
              <a:t>12:00:10	Job 124 Created</a:t>
            </a:r>
          </a:p>
          <a:p>
            <a:r>
              <a:rPr lang="en-US" dirty="0"/>
              <a:t>12:00:11	Job 124 Committed</a:t>
            </a:r>
          </a:p>
          <a:p>
            <a:r>
              <a:rPr lang="en-US" dirty="0"/>
              <a:t>12:36:06	Job 124 Done</a:t>
            </a:r>
          </a:p>
          <a:p>
            <a:r>
              <a:rPr lang="en-US" dirty="0"/>
              <a:t>. . .</a:t>
            </a:r>
          </a:p>
        </p:txBody>
      </p:sp>
      <p:sp>
        <p:nvSpPr>
          <p:cNvPr id="7" name="Oval 6"/>
          <p:cNvSpPr/>
          <p:nvPr/>
        </p:nvSpPr>
        <p:spPr>
          <a:xfrm>
            <a:off x="2514600" y="2286000"/>
            <a:ext cx="1295400" cy="1295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Make</a:t>
            </a:r>
          </a:p>
          <a:p>
            <a:pPr algn="ctr"/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2819400" y="3657600"/>
            <a:ext cx="6096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6200000">
            <a:off x="1866900" y="2628900"/>
            <a:ext cx="6096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7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Upshot: Treat an Entire Workflow Like a Single Reliable Job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/>
          <a:lstStyle/>
          <a:p>
            <a:r>
              <a:rPr lang="en-US" sz="2800" dirty="0" smtClean="0"/>
              <a:t>Start Workflow:</a:t>
            </a:r>
          </a:p>
          <a:p>
            <a:pPr lvl="1"/>
            <a:r>
              <a:rPr lang="en-US" sz="2400" dirty="0" smtClean="0"/>
              <a:t>Submit jobs and record details in the log.</a:t>
            </a:r>
          </a:p>
          <a:p>
            <a:r>
              <a:rPr lang="en-US" sz="2800" dirty="0"/>
              <a:t>Get Status of Workflow:</a:t>
            </a:r>
          </a:p>
          <a:p>
            <a:pPr lvl="1"/>
            <a:r>
              <a:rPr lang="en-US" sz="2400" dirty="0"/>
              <a:t>Read log, compare to desired end state.</a:t>
            </a:r>
          </a:p>
          <a:p>
            <a:r>
              <a:rPr lang="en-US" sz="2800" dirty="0" smtClean="0"/>
              <a:t>Crash/Restart of Workflow:</a:t>
            </a:r>
          </a:p>
          <a:p>
            <a:pPr lvl="1"/>
            <a:r>
              <a:rPr lang="en-US" sz="2400" dirty="0" smtClean="0"/>
              <a:t>Read log, look for completions during outage, then continues without loss.</a:t>
            </a:r>
          </a:p>
          <a:p>
            <a:r>
              <a:rPr lang="en-US" sz="2800" dirty="0" smtClean="0"/>
              <a:t>Abort Workflow:</a:t>
            </a:r>
          </a:p>
          <a:p>
            <a:pPr lvl="1"/>
            <a:r>
              <a:rPr lang="en-US" sz="2400" dirty="0" smtClean="0"/>
              <a:t>Record intent to abort, then remove jobs, log removals as they complete, then exit.</a:t>
            </a:r>
          </a:p>
          <a:p>
            <a:r>
              <a:rPr lang="en-US" dirty="0" smtClean="0"/>
              <a:t>Safe to crash/restart during recovery or abort!</a:t>
            </a:r>
          </a:p>
        </p:txBody>
      </p:sp>
    </p:spTree>
    <p:extLst>
      <p:ext uri="{BB962C8B-B14F-4D97-AF65-F5344CB8AC3E}">
        <p14:creationId xmlns:p14="http://schemas.microsoft.com/office/powerpoint/2010/main" val="405951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 smtClean="0"/>
              <a:t>Scientific Computing at Notre Dame</a:t>
            </a:r>
          </a:p>
          <a:p>
            <a:r>
              <a:rPr lang="en-US" dirty="0" smtClean="0"/>
              <a:t>About DAG Structured Workflows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Workflows + </a:t>
            </a:r>
            <a:r>
              <a:rPr lang="en-US" dirty="0" err="1" smtClean="0">
                <a:solidFill>
                  <a:srgbClr val="FFFF00"/>
                </a:solidFill>
              </a:rPr>
              <a:t>Filesystems</a:t>
            </a:r>
            <a:r>
              <a:rPr lang="en-US" dirty="0" smtClean="0">
                <a:solidFill>
                  <a:srgbClr val="FFFF00"/>
                </a:solidFill>
              </a:rPr>
              <a:t> = Trouble!</a:t>
            </a:r>
          </a:p>
          <a:p>
            <a:r>
              <a:rPr lang="en-US" dirty="0" smtClean="0"/>
              <a:t>Exploit Workflow Structure!</a:t>
            </a:r>
          </a:p>
          <a:p>
            <a:pPr lvl="1"/>
            <a:r>
              <a:rPr lang="en-US" dirty="0" smtClean="0"/>
              <a:t>Metadata Distribution</a:t>
            </a:r>
          </a:p>
          <a:p>
            <a:pPr lvl="1"/>
            <a:r>
              <a:rPr lang="en-US" dirty="0" smtClean="0"/>
              <a:t>Explicit Data Movement</a:t>
            </a:r>
          </a:p>
          <a:p>
            <a:r>
              <a:rPr lang="en-US" dirty="0" smtClean="0"/>
              <a:t>Lessons Learned and Future Thoughts</a:t>
            </a:r>
          </a:p>
        </p:txBody>
      </p:sp>
    </p:spTree>
    <p:extLst>
      <p:ext uri="{BB962C8B-B14F-4D97-AF65-F5344CB8AC3E}">
        <p14:creationId xmlns:p14="http://schemas.microsoft.com/office/powerpoint/2010/main" val="37439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5800" y="5029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85800" y="3124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Workflows Stress </a:t>
            </a:r>
            <a:r>
              <a:rPr lang="en-US" dirty="0" err="1" smtClean="0"/>
              <a:t>Filesystems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1676400"/>
          </a:xfrm>
        </p:spPr>
        <p:txBody>
          <a:bodyPr/>
          <a:lstStyle/>
          <a:p>
            <a:r>
              <a:rPr lang="en-US" dirty="0" smtClean="0"/>
              <a:t>Thought experiment: Start 1000x instances of a program simultaneously on a cluster, each loading the same software and input file.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05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8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91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104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1" name="Can 10"/>
          <p:cNvSpPr/>
          <p:nvPr/>
        </p:nvSpPr>
        <p:spPr>
          <a:xfrm>
            <a:off x="2362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an 11"/>
          <p:cNvSpPr/>
          <p:nvPr/>
        </p:nvSpPr>
        <p:spPr>
          <a:xfrm>
            <a:off x="3505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>
            <a:off x="4648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5791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70104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914400" y="5257800"/>
            <a:ext cx="1066800" cy="838200"/>
          </a:xfrm>
          <a:prstGeom prst="hex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6815" y="4431268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Cluster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49339" y="6324600"/>
            <a:ext cx="240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Scalable File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9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5800" y="5029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85800" y="3124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Bottleneck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1676400"/>
          </a:xfrm>
        </p:spPr>
        <p:txBody>
          <a:bodyPr/>
          <a:lstStyle/>
          <a:p>
            <a:r>
              <a:rPr lang="en-US" dirty="0" smtClean="0"/>
              <a:t>First, they all attack the metadata server as they attempt to traverse the </a:t>
            </a:r>
            <a:r>
              <a:rPr lang="en-US" dirty="0" err="1" smtClean="0"/>
              <a:t>filesystem</a:t>
            </a:r>
            <a:r>
              <a:rPr lang="en-US" dirty="0" smtClean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05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8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91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104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1" name="Can 10"/>
          <p:cNvSpPr/>
          <p:nvPr/>
        </p:nvSpPr>
        <p:spPr>
          <a:xfrm>
            <a:off x="2362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an 11"/>
          <p:cNvSpPr/>
          <p:nvPr/>
        </p:nvSpPr>
        <p:spPr>
          <a:xfrm>
            <a:off x="3505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>
            <a:off x="4648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5791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70104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914400" y="5257800"/>
            <a:ext cx="1066800" cy="838200"/>
          </a:xfrm>
          <a:prstGeom prst="hex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6815" y="4431268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Cluster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49339" y="6324600"/>
            <a:ext cx="240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Scalable File System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32" idx="4"/>
          </p:cNvCxnSpPr>
          <p:nvPr/>
        </p:nvCxnSpPr>
        <p:spPr>
          <a:xfrm flipH="1">
            <a:off x="1524000" y="4038600"/>
            <a:ext cx="1143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447800" y="4038600"/>
            <a:ext cx="13716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5" idx="4"/>
          </p:cNvCxnSpPr>
          <p:nvPr/>
        </p:nvCxnSpPr>
        <p:spPr>
          <a:xfrm flipH="1">
            <a:off x="1447800" y="4038600"/>
            <a:ext cx="24765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6" idx="4"/>
          </p:cNvCxnSpPr>
          <p:nvPr/>
        </p:nvCxnSpPr>
        <p:spPr>
          <a:xfrm flipH="1">
            <a:off x="1447800" y="4038600"/>
            <a:ext cx="36195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7" idx="4"/>
          </p:cNvCxnSpPr>
          <p:nvPr/>
        </p:nvCxnSpPr>
        <p:spPr>
          <a:xfrm flipH="1">
            <a:off x="1447800" y="4038600"/>
            <a:ext cx="47625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9" idx="2"/>
          </p:cNvCxnSpPr>
          <p:nvPr/>
        </p:nvCxnSpPr>
        <p:spPr>
          <a:xfrm flipH="1">
            <a:off x="1447800" y="4114800"/>
            <a:ext cx="59055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95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4" name="Oval 33"/>
          <p:cNvSpPr/>
          <p:nvPr/>
        </p:nvSpPr>
        <p:spPr>
          <a:xfrm>
            <a:off x="2438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5" name="Oval 34"/>
          <p:cNvSpPr/>
          <p:nvPr/>
        </p:nvSpPr>
        <p:spPr>
          <a:xfrm>
            <a:off x="3581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6" name="Oval 35"/>
          <p:cNvSpPr/>
          <p:nvPr/>
        </p:nvSpPr>
        <p:spPr>
          <a:xfrm>
            <a:off x="4724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7" name="Oval 36"/>
          <p:cNvSpPr/>
          <p:nvPr/>
        </p:nvSpPr>
        <p:spPr>
          <a:xfrm>
            <a:off x="5867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8" name="Oval 37"/>
          <p:cNvSpPr/>
          <p:nvPr/>
        </p:nvSpPr>
        <p:spPr>
          <a:xfrm>
            <a:off x="7010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259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5800" y="5029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85800" y="3124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Bottleneck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1676400"/>
          </a:xfrm>
        </p:spPr>
        <p:txBody>
          <a:bodyPr/>
          <a:lstStyle/>
          <a:p>
            <a:r>
              <a:rPr lang="en-US" dirty="0" smtClean="0"/>
              <a:t>Next, they all attack the same data server(s) because they are all consuming the same data!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05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8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91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104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1" name="Can 10"/>
          <p:cNvSpPr/>
          <p:nvPr/>
        </p:nvSpPr>
        <p:spPr>
          <a:xfrm>
            <a:off x="2362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an 11"/>
          <p:cNvSpPr/>
          <p:nvPr/>
        </p:nvSpPr>
        <p:spPr>
          <a:xfrm>
            <a:off x="3505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>
            <a:off x="4648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5791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70104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914400" y="5257800"/>
            <a:ext cx="1066800" cy="838200"/>
          </a:xfrm>
          <a:prstGeom prst="hex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6815" y="4431268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Cluster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49339" y="6324600"/>
            <a:ext cx="240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Scalable File System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4" idx="2"/>
            <a:endCxn id="13" idx="1"/>
          </p:cNvCxnSpPr>
          <p:nvPr/>
        </p:nvCxnSpPr>
        <p:spPr>
          <a:xfrm>
            <a:off x="1562100" y="4114800"/>
            <a:ext cx="34290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13" idx="1"/>
          </p:cNvCxnSpPr>
          <p:nvPr/>
        </p:nvCxnSpPr>
        <p:spPr>
          <a:xfrm>
            <a:off x="2705100" y="4114800"/>
            <a:ext cx="22860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2"/>
            <a:endCxn id="13" idx="1"/>
          </p:cNvCxnSpPr>
          <p:nvPr/>
        </p:nvCxnSpPr>
        <p:spPr>
          <a:xfrm>
            <a:off x="3848100" y="4114800"/>
            <a:ext cx="11430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2"/>
            <a:endCxn id="13" idx="1"/>
          </p:cNvCxnSpPr>
          <p:nvPr/>
        </p:nvCxnSpPr>
        <p:spPr>
          <a:xfrm>
            <a:off x="4991100" y="4114800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2"/>
            <a:endCxn id="13" idx="1"/>
          </p:cNvCxnSpPr>
          <p:nvPr/>
        </p:nvCxnSpPr>
        <p:spPr>
          <a:xfrm flipH="1">
            <a:off x="4991100" y="4114800"/>
            <a:ext cx="11430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9" idx="2"/>
            <a:endCxn id="13" idx="1"/>
          </p:cNvCxnSpPr>
          <p:nvPr/>
        </p:nvCxnSpPr>
        <p:spPr>
          <a:xfrm flipH="1">
            <a:off x="4991100" y="4114800"/>
            <a:ext cx="2362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95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3" name="Oval 32"/>
          <p:cNvSpPr/>
          <p:nvPr/>
        </p:nvSpPr>
        <p:spPr>
          <a:xfrm>
            <a:off x="2438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4" name="Oval 33"/>
          <p:cNvSpPr/>
          <p:nvPr/>
        </p:nvSpPr>
        <p:spPr>
          <a:xfrm>
            <a:off x="3581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5" name="Oval 34"/>
          <p:cNvSpPr/>
          <p:nvPr/>
        </p:nvSpPr>
        <p:spPr>
          <a:xfrm>
            <a:off x="4724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6" name="Oval 35"/>
          <p:cNvSpPr/>
          <p:nvPr/>
        </p:nvSpPr>
        <p:spPr>
          <a:xfrm>
            <a:off x="5867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  <p:sp>
        <p:nvSpPr>
          <p:cNvPr id="37" name="Oval 36"/>
          <p:cNvSpPr/>
          <p:nvPr/>
        </p:nvSpPr>
        <p:spPr>
          <a:xfrm>
            <a:off x="7010400" y="33528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856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5800" y="5029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85800" y="3124200"/>
            <a:ext cx="74676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Inconsistencies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1676400"/>
          </a:xfrm>
        </p:spPr>
        <p:txBody>
          <a:bodyPr/>
          <a:lstStyle/>
          <a:p>
            <a:r>
              <a:rPr lang="en-US" dirty="0" smtClean="0"/>
              <a:t>One job finishes and writes its output.</a:t>
            </a:r>
          </a:p>
          <a:p>
            <a:r>
              <a:rPr lang="en-US" dirty="0" smtClean="0"/>
              <a:t>The next job starts, but cannot find the (still buffered) data!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05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8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912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10400" y="3429000"/>
            <a:ext cx="685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1" name="Can 10"/>
          <p:cNvSpPr/>
          <p:nvPr/>
        </p:nvSpPr>
        <p:spPr>
          <a:xfrm>
            <a:off x="2362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an 11"/>
          <p:cNvSpPr/>
          <p:nvPr/>
        </p:nvSpPr>
        <p:spPr>
          <a:xfrm>
            <a:off x="3505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>
            <a:off x="4648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57912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7010400" y="5257800"/>
            <a:ext cx="685800" cy="838200"/>
          </a:xfrm>
          <a:prstGeom prst="can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914400" y="5257800"/>
            <a:ext cx="1066800" cy="838200"/>
          </a:xfrm>
          <a:prstGeom prst="hex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6815" y="4431268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Cluster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49339" y="6324600"/>
            <a:ext cx="240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Scalable File System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648200" y="34290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</a:p>
          <a:p>
            <a:pPr algn="ctr"/>
            <a:r>
              <a:rPr lang="en-US" sz="1600" dirty="0"/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3400" y="44958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$$$$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35" idx="4"/>
          </p:cNvCxnSpPr>
          <p:nvPr/>
        </p:nvCxnSpPr>
        <p:spPr>
          <a:xfrm flipH="1">
            <a:off x="4953000" y="4114800"/>
            <a:ext cx="381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362200" y="3429000"/>
            <a:ext cx="685800" cy="685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Job</a:t>
            </a:r>
          </a:p>
          <a:p>
            <a:pPr algn="ctr"/>
            <a:r>
              <a:rPr lang="en-US" sz="1600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4000" y="45836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36" idx="3"/>
            <a:endCxn id="38" idx="0"/>
          </p:cNvCxnSpPr>
          <p:nvPr/>
        </p:nvCxnSpPr>
        <p:spPr>
          <a:xfrm flipH="1">
            <a:off x="1828800" y="4014367"/>
            <a:ext cx="633833" cy="569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62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0" grpId="0" animBg="1"/>
      <p:bldP spid="36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pPr eaLnBrk="1" hangingPunct="1"/>
            <a:r>
              <a:rPr lang="en-US" smtClean="0"/>
              <a:t>The Cooperative Computing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307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 </a:t>
            </a:r>
            <a:r>
              <a:rPr lang="en-US" i="1" dirty="0" smtClean="0">
                <a:solidFill>
                  <a:srgbClr val="FFFF00"/>
                </a:solidFill>
              </a:rPr>
              <a:t>collaborate with people </a:t>
            </a:r>
            <a:r>
              <a:rPr lang="en-US" dirty="0" smtClean="0"/>
              <a:t>who have large scale computing problems in science, engineering, and other fields.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 </a:t>
            </a:r>
            <a:r>
              <a:rPr lang="en-US" i="1" dirty="0" smtClean="0">
                <a:solidFill>
                  <a:srgbClr val="FFFF00"/>
                </a:solidFill>
              </a:rPr>
              <a:t>operate computer systems </a:t>
            </a:r>
            <a:r>
              <a:rPr lang="en-US" dirty="0" smtClean="0"/>
              <a:t>on the O(10,000) cores: clusters, clouds, grids.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 </a:t>
            </a:r>
            <a:r>
              <a:rPr lang="en-US" i="1" dirty="0" smtClean="0">
                <a:solidFill>
                  <a:srgbClr val="FFFF00"/>
                </a:solidFill>
              </a:rPr>
              <a:t>conduct computer science </a:t>
            </a:r>
            <a:r>
              <a:rPr lang="en-US" dirty="0" smtClean="0"/>
              <a:t>research in the context of real people and problems.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 </a:t>
            </a:r>
            <a:r>
              <a:rPr lang="en-US" i="1" dirty="0" smtClean="0">
                <a:solidFill>
                  <a:srgbClr val="FFFF00"/>
                </a:solidFill>
              </a:rPr>
              <a:t>develop open source software</a:t>
            </a:r>
            <a:r>
              <a:rPr lang="en-US" dirty="0" smtClean="0"/>
              <a:t> for large scale distributed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85F5D-280A-4D15-9762-1A13463F618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54864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Calibri" pitchFamily="34" charset="0"/>
              </a:rPr>
              <a:t>http://</a:t>
            </a:r>
            <a:r>
              <a:rPr lang="en-US" sz="4400" b="1" dirty="0" err="1" smtClean="0">
                <a:solidFill>
                  <a:srgbClr val="FFFF00"/>
                </a:solidFill>
                <a:latin typeface="Calibri" pitchFamily="34" charset="0"/>
              </a:rPr>
              <a:t>ccl.cse.nd.edu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What's the Problem Here?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conventional </a:t>
            </a:r>
            <a:r>
              <a:rPr lang="en-US" dirty="0" err="1" smtClean="0"/>
              <a:t>filesystem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FFFF00"/>
                </a:solidFill>
              </a:rPr>
              <a:t>no knowledge </a:t>
            </a:r>
            <a:r>
              <a:rPr lang="en-US" dirty="0" smtClean="0"/>
              <a:t>of what workload is going to be applied, so it can only proceed in reaction to each event.</a:t>
            </a:r>
          </a:p>
          <a:p>
            <a:r>
              <a:rPr lang="en-US" dirty="0" smtClean="0"/>
              <a:t>Although it should be conservative, almost every </a:t>
            </a:r>
            <a:r>
              <a:rPr lang="en-US" dirty="0" err="1" smtClean="0"/>
              <a:t>filesystem</a:t>
            </a:r>
            <a:r>
              <a:rPr lang="en-US" dirty="0" smtClean="0"/>
              <a:t> "fudges" the rules and buffers/caches too aggressively to gain performance.</a:t>
            </a:r>
          </a:p>
          <a:p>
            <a:r>
              <a:rPr lang="en-US" dirty="0" smtClean="0"/>
              <a:t>These problems have been known since the 1980s and there is no general solution.  </a:t>
            </a:r>
            <a:r>
              <a:rPr lang="en-US" dirty="0" smtClean="0">
                <a:sym typeface="Wingdings"/>
              </a:rPr>
              <a:t>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488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dirty="0" smtClean="0"/>
              <a:t>But, a workflow explains all of it's I/O behavior in advance!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362200"/>
            <a:ext cx="2514600" cy="4016109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490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 smtClean="0"/>
              <a:t>Scientific Computing at Notre Dame</a:t>
            </a:r>
          </a:p>
          <a:p>
            <a:r>
              <a:rPr lang="en-US" dirty="0" smtClean="0"/>
              <a:t>About DAG Structured Workflows</a:t>
            </a:r>
          </a:p>
          <a:p>
            <a:r>
              <a:rPr lang="en-US" dirty="0" smtClean="0"/>
              <a:t>Workflows + </a:t>
            </a:r>
            <a:r>
              <a:rPr lang="en-US" dirty="0" err="1" smtClean="0"/>
              <a:t>Filesystems</a:t>
            </a:r>
            <a:r>
              <a:rPr lang="en-US" dirty="0" smtClean="0"/>
              <a:t> = Trouble!</a:t>
            </a:r>
          </a:p>
          <a:p>
            <a:r>
              <a:rPr lang="en-US" dirty="0" smtClean="0"/>
              <a:t>Exploit Workflow Structure!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Metadata Distribution</a:t>
            </a:r>
          </a:p>
          <a:p>
            <a:pPr lvl="1"/>
            <a:r>
              <a:rPr lang="en-US" dirty="0" smtClean="0"/>
              <a:t>Explicit Data Movement</a:t>
            </a:r>
          </a:p>
          <a:p>
            <a:r>
              <a:rPr lang="en-US" dirty="0" smtClean="0"/>
              <a:t>Lessons Learned and Future Thoughts</a:t>
            </a:r>
          </a:p>
        </p:txBody>
      </p:sp>
    </p:spTree>
    <p:extLst>
      <p:ext uri="{BB962C8B-B14F-4D97-AF65-F5344CB8AC3E}">
        <p14:creationId xmlns:p14="http://schemas.microsoft.com/office/powerpoint/2010/main" val="408353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Metadata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 dirty="0" smtClean="0"/>
              <a:t>Common behavior: long burst of metadata access at the beginning of an application:</a:t>
            </a:r>
          </a:p>
          <a:p>
            <a:pPr lvl="1"/>
            <a:r>
              <a:rPr lang="en-US" dirty="0" smtClean="0"/>
              <a:t>Search through PATH for </a:t>
            </a:r>
            <a:r>
              <a:rPr lang="en-US" dirty="0" err="1" smtClean="0"/>
              <a:t>executables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Search through LD_LIBRARY_PATH for libraries.</a:t>
            </a:r>
          </a:p>
          <a:p>
            <a:pPr lvl="1"/>
            <a:r>
              <a:rPr lang="en-US" dirty="0"/>
              <a:t>Load Java classes from </a:t>
            </a:r>
            <a:r>
              <a:rPr lang="en-US" dirty="0" smtClean="0"/>
              <a:t>CLASSPATH.</a:t>
            </a:r>
          </a:p>
          <a:p>
            <a:pPr lvl="1"/>
            <a:r>
              <a:rPr lang="en-US" dirty="0" smtClean="0"/>
              <a:t>Load extensions from file system.</a:t>
            </a:r>
          </a:p>
          <a:p>
            <a:pPr lvl="1"/>
            <a:r>
              <a:rPr lang="en-US" dirty="0" smtClean="0"/>
              <a:t>Bash script?  Repeat for every single line!</a:t>
            </a:r>
          </a:p>
          <a:p>
            <a:r>
              <a:rPr lang="en-US" dirty="0" smtClean="0"/>
              <a:t>Complex program startup can result in </a:t>
            </a:r>
            <a:r>
              <a:rPr lang="en-US" dirty="0" smtClean="0">
                <a:solidFill>
                  <a:srgbClr val="FFFF00"/>
                </a:solidFill>
              </a:rPr>
              <a:t>millions</a:t>
            </a:r>
            <a:r>
              <a:rPr lang="en-US" dirty="0" smtClean="0"/>
              <a:t> of metadata transactions!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1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xagon 20"/>
          <p:cNvSpPr/>
          <p:nvPr/>
        </p:nvSpPr>
        <p:spPr>
          <a:xfrm>
            <a:off x="1219200" y="4331732"/>
            <a:ext cx="1981200" cy="167640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Storm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752600" y="44841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2133600" y="44841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133600" y="49413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514600" y="49413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752600" y="53985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133600" y="53985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66800" y="3886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Metadata Server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0" y="6084332"/>
            <a:ext cx="163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Directory Tree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524000" y="1600200"/>
            <a:ext cx="1447800" cy="1371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19" name="Can 18"/>
          <p:cNvSpPr/>
          <p:nvPr/>
        </p:nvSpPr>
        <p:spPr>
          <a:xfrm>
            <a:off x="3657600" y="4331732"/>
            <a:ext cx="1905000" cy="17526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6019800" y="4331732"/>
            <a:ext cx="1905000" cy="17526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05200" y="387453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Server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3810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Server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6200" y="4865132"/>
            <a:ext cx="609600" cy="4572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648200" y="5398532"/>
            <a:ext cx="609600" cy="4572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48400" y="5322332"/>
            <a:ext cx="609600" cy="4572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86600" y="4712732"/>
            <a:ext cx="609600" cy="4572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6764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8288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9812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1336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860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384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5908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743200" y="3124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57200" y="2667000"/>
            <a:ext cx="903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  <a:r>
              <a:rPr lang="en-US" dirty="0" smtClean="0"/>
              <a:t>tat</a:t>
            </a:r>
          </a:p>
          <a:p>
            <a:pPr algn="r"/>
            <a:r>
              <a:rPr lang="en-US" dirty="0" err="1"/>
              <a:t>r</a:t>
            </a:r>
            <a:r>
              <a:rPr lang="en-US" dirty="0" err="1" smtClean="0"/>
              <a:t>eaddir</a:t>
            </a:r>
            <a:endParaRPr lang="en-US" dirty="0" smtClean="0"/>
          </a:p>
          <a:p>
            <a:pPr algn="r"/>
            <a:r>
              <a:rPr lang="en-US" dirty="0" smtClean="0"/>
              <a:t>access</a:t>
            </a:r>
          </a:p>
          <a:p>
            <a:pPr algn="r"/>
            <a:r>
              <a:rPr lang="en-US" dirty="0" smtClean="0"/>
              <a:t>open</a:t>
            </a:r>
          </a:p>
        </p:txBody>
      </p:sp>
      <p:cxnSp>
        <p:nvCxnSpPr>
          <p:cNvPr id="36" name="Straight Arrow Connector 35"/>
          <p:cNvCxnSpPr>
            <a:endCxn id="24" idx="0"/>
          </p:cNvCxnSpPr>
          <p:nvPr/>
        </p:nvCxnSpPr>
        <p:spPr>
          <a:xfrm>
            <a:off x="2895600" y="3048000"/>
            <a:ext cx="1295400" cy="1817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33800" y="2819400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  <a:r>
              <a:rPr lang="en-US" dirty="0" smtClean="0"/>
              <a:t>ead/write</a:t>
            </a:r>
          </a:p>
        </p:txBody>
      </p:sp>
      <p:cxnSp>
        <p:nvCxnSpPr>
          <p:cNvPr id="40" name="Straight Arrow Connector 39"/>
          <p:cNvCxnSpPr>
            <a:endCxn id="26" idx="0"/>
          </p:cNvCxnSpPr>
          <p:nvPr/>
        </p:nvCxnSpPr>
        <p:spPr>
          <a:xfrm>
            <a:off x="3124200" y="2971800"/>
            <a:ext cx="3429000" cy="2350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10200" y="167640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Same problem on any parallel </a:t>
            </a:r>
            <a:r>
              <a:rPr lang="en-US" sz="2000" dirty="0" err="1" smtClean="0"/>
              <a:t>filesystem</a:t>
            </a:r>
            <a:r>
              <a:rPr lang="en-US" sz="2000" dirty="0" smtClean="0"/>
              <a:t>: </a:t>
            </a:r>
            <a:r>
              <a:rPr lang="en-US" sz="2000" dirty="0" err="1" smtClean="0"/>
              <a:t>Ceph</a:t>
            </a:r>
            <a:r>
              <a:rPr lang="en-US" sz="2000" dirty="0" smtClean="0"/>
              <a:t>, HDFS, </a:t>
            </a:r>
            <a:r>
              <a:rPr lang="en-US" sz="2000" dirty="0" err="1" smtClean="0"/>
              <a:t>Panasas</a:t>
            </a:r>
            <a:r>
              <a:rPr lang="en-US" sz="2000" dirty="0" smtClean="0"/>
              <a:t>, </a:t>
            </a:r>
            <a:r>
              <a:rPr lang="en-US" sz="2000" dirty="0" err="1" smtClean="0"/>
              <a:t>Lustre</a:t>
            </a:r>
            <a:r>
              <a:rPr lang="en-US" sz="2000" dirty="0" smtClean="0"/>
              <a:t>, </a:t>
            </a:r>
            <a:r>
              <a:rPr lang="is-IS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250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Bulk Metadata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 dirty="0" smtClean="0"/>
              <a:t>We know some things in advance:</a:t>
            </a:r>
          </a:p>
          <a:p>
            <a:pPr lvl="1"/>
            <a:r>
              <a:rPr lang="en-US" dirty="0" smtClean="0"/>
              <a:t>Which nodes need to load the software.</a:t>
            </a:r>
          </a:p>
          <a:p>
            <a:pPr lvl="1"/>
            <a:r>
              <a:rPr lang="en-US" dirty="0" smtClean="0"/>
              <a:t>Which software is needed.</a:t>
            </a:r>
          </a:p>
          <a:p>
            <a:pPr lvl="1"/>
            <a:r>
              <a:rPr lang="en-US" dirty="0" smtClean="0"/>
              <a:t>Software won't change during the run.</a:t>
            </a:r>
          </a:p>
          <a:p>
            <a:r>
              <a:rPr lang="en-US" dirty="0" smtClean="0"/>
              <a:t>Idea:</a:t>
            </a:r>
          </a:p>
          <a:p>
            <a:pPr lvl="1"/>
            <a:r>
              <a:rPr lang="en-US" dirty="0" smtClean="0"/>
              <a:t>Build up all the metadata needed in advance.</a:t>
            </a:r>
          </a:p>
          <a:p>
            <a:pPr lvl="1"/>
            <a:r>
              <a:rPr lang="en-US" dirty="0" smtClean="0"/>
              <a:t>Deliver it in bulk to each node.</a:t>
            </a:r>
          </a:p>
          <a:p>
            <a:pPr lvl="1"/>
            <a:r>
              <a:rPr lang="en-US" dirty="0" smtClean="0"/>
              <a:t>Cache it for as long as the workflow runs.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0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xagon 20"/>
          <p:cNvSpPr/>
          <p:nvPr/>
        </p:nvSpPr>
        <p:spPr>
          <a:xfrm>
            <a:off x="1219200" y="4331732"/>
            <a:ext cx="1981200" cy="167640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Metadata Load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752600" y="44841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2133600" y="44841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133600" y="49413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514600" y="49413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752600" y="53985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133600" y="5398532"/>
            <a:ext cx="381000" cy="4572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66800" y="3886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Metadata Server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0" y="6084332"/>
            <a:ext cx="163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Directory Tree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447800" y="1447800"/>
            <a:ext cx="1447800" cy="1371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19" name="Can 18"/>
          <p:cNvSpPr/>
          <p:nvPr/>
        </p:nvSpPr>
        <p:spPr>
          <a:xfrm>
            <a:off x="3657600" y="4331732"/>
            <a:ext cx="1905000" cy="17526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6019800" y="4331732"/>
            <a:ext cx="1905000" cy="17526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86200" y="4865132"/>
            <a:ext cx="1371600" cy="92606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Metadata</a:t>
            </a:r>
          </a:p>
          <a:p>
            <a:pPr algn="ctr"/>
            <a:r>
              <a:rPr lang="en-US" dirty="0" smtClean="0"/>
              <a:t>Listing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248400" y="5322332"/>
            <a:ext cx="609600" cy="4572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86600" y="4712732"/>
            <a:ext cx="609600" cy="4572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2667000" y="4800600"/>
            <a:ext cx="1371600" cy="9906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Traversal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Script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2895600"/>
            <a:ext cx="160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FUSE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962400" y="1676400"/>
            <a:ext cx="1371600" cy="92606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Metadata</a:t>
            </a:r>
          </a:p>
          <a:p>
            <a:pPr algn="ctr"/>
            <a:r>
              <a:rPr lang="en-US" dirty="0" smtClean="0"/>
              <a:t>Listing</a:t>
            </a:r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 rot="16200000">
            <a:off x="4000500" y="2933700"/>
            <a:ext cx="1219200" cy="9906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Bulk Transfer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24200" y="17526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24200" y="19050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124200" y="20574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124200" y="22098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124200" y="23622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124200" y="25146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1200" y="1676400"/>
            <a:ext cx="3161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Software metadata is cached</a:t>
            </a:r>
          </a:p>
          <a:p>
            <a:r>
              <a:rPr lang="en-US" dirty="0"/>
              <a:t>o</a:t>
            </a:r>
            <a:r>
              <a:rPr lang="en-US" dirty="0" smtClean="0"/>
              <a:t>n all nodes for the</a:t>
            </a:r>
          </a:p>
          <a:p>
            <a:r>
              <a:rPr lang="en-US" dirty="0"/>
              <a:t>d</a:t>
            </a:r>
            <a:r>
              <a:rPr lang="en-US" dirty="0" smtClean="0"/>
              <a:t>uration of the workflow</a:t>
            </a:r>
          </a:p>
          <a:p>
            <a:r>
              <a:rPr lang="en-US" dirty="0"/>
              <a:t>a</a:t>
            </a:r>
            <a:r>
              <a:rPr lang="en-US" dirty="0" smtClean="0"/>
              <a:t>nd served at $$$ speed.</a:t>
            </a:r>
          </a:p>
        </p:txBody>
      </p:sp>
      <p:cxnSp>
        <p:nvCxnSpPr>
          <p:cNvPr id="8" name="Straight Arrow Connector 7"/>
          <p:cNvCxnSpPr>
            <a:endCxn id="26" idx="0"/>
          </p:cNvCxnSpPr>
          <p:nvPr/>
        </p:nvCxnSpPr>
        <p:spPr>
          <a:xfrm>
            <a:off x="3124200" y="2971800"/>
            <a:ext cx="3429000" cy="2350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7" idx="0"/>
          </p:cNvCxnSpPr>
          <p:nvPr/>
        </p:nvCxnSpPr>
        <p:spPr>
          <a:xfrm>
            <a:off x="3124200" y="2743200"/>
            <a:ext cx="4267200" cy="1969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19800" y="3581400"/>
            <a:ext cx="132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ead / write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5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36" grpId="0" animBg="1"/>
      <p:bldP spid="39" grpId="0" animBg="1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4648200" y="5029200"/>
            <a:ext cx="3200400" cy="1295400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/>
          <p:cNvSpPr/>
          <p:nvPr/>
        </p:nvSpPr>
        <p:spPr>
          <a:xfrm>
            <a:off x="4114800" y="1447800"/>
            <a:ext cx="4343400" cy="2362200"/>
          </a:xfrm>
          <a:prstGeom prst="cloud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CVMFS </a:t>
            </a:r>
            <a:r>
              <a:rPr lang="en-US" dirty="0" err="1" smtClean="0"/>
              <a:t>Filesystem</a:t>
            </a:r>
            <a:r>
              <a:rPr lang="en-US" dirty="0" smtClean="0"/>
              <a:t> on &gt;100K Cores</a:t>
            </a:r>
            <a:br>
              <a:rPr lang="en-US" dirty="0" smtClean="0"/>
            </a:br>
            <a:r>
              <a:rPr lang="en-US" dirty="0" smtClean="0"/>
              <a:t>Around the World</a:t>
            </a:r>
          </a:p>
        </p:txBody>
      </p:sp>
      <p:sp>
        <p:nvSpPr>
          <p:cNvPr id="30" name="Can 29"/>
          <p:cNvSpPr/>
          <p:nvPr/>
        </p:nvSpPr>
        <p:spPr>
          <a:xfrm>
            <a:off x="1066800" y="4876800"/>
            <a:ext cx="2286000" cy="1371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CMS Software</a:t>
            </a:r>
          </a:p>
          <a:p>
            <a:pPr algn="ctr"/>
            <a:r>
              <a:rPr lang="en-US" dirty="0" smtClean="0"/>
              <a:t>967GB File System</a:t>
            </a:r>
          </a:p>
          <a:p>
            <a:pPr algn="ctr"/>
            <a:r>
              <a:rPr lang="en-US" dirty="0" smtClean="0"/>
              <a:t>at CERN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029200" y="1828800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App</a:t>
            </a:r>
            <a:endParaRPr lang="en-US" sz="11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4953000" y="2514600"/>
            <a:ext cx="838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FUSE</a:t>
            </a:r>
            <a:endParaRPr lang="en-US" sz="1400" dirty="0"/>
          </a:p>
        </p:txBody>
      </p:sp>
      <p:sp>
        <p:nvSpPr>
          <p:cNvPr id="39" name="Right Arrow 38"/>
          <p:cNvSpPr/>
          <p:nvPr/>
        </p:nvSpPr>
        <p:spPr>
          <a:xfrm>
            <a:off x="3581400" y="5410200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800600" y="5181600"/>
            <a:ext cx="1143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Metadata</a:t>
            </a:r>
          </a:p>
          <a:p>
            <a:pPr algn="ctr"/>
            <a:r>
              <a:rPr lang="en-US" sz="1200" dirty="0" smtClean="0"/>
              <a:t>And</a:t>
            </a:r>
          </a:p>
          <a:p>
            <a:pPr algn="ctr"/>
            <a:r>
              <a:rPr lang="en-US" sz="1200" dirty="0" smtClean="0"/>
              <a:t>Checksums</a:t>
            </a:r>
            <a:endParaRPr lang="en-US" sz="1200" dirty="0"/>
          </a:p>
        </p:txBody>
      </p:sp>
      <p:sp>
        <p:nvSpPr>
          <p:cNvPr id="44" name="Rectangle 43"/>
          <p:cNvSpPr/>
          <p:nvPr/>
        </p:nvSpPr>
        <p:spPr>
          <a:xfrm>
            <a:off x="6324600" y="5257800"/>
            <a:ext cx="381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781800" y="5257800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7239000" y="5257800"/>
            <a:ext cx="38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346036" y="5867400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Individual Files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953000" y="2895600"/>
            <a:ext cx="838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CVMFS</a:t>
            </a:r>
            <a:endParaRPr lang="en-US" sz="1200" dirty="0"/>
          </a:p>
        </p:txBody>
      </p:sp>
      <p:sp>
        <p:nvSpPr>
          <p:cNvPr id="49" name="Oval 48"/>
          <p:cNvSpPr/>
          <p:nvPr/>
        </p:nvSpPr>
        <p:spPr>
          <a:xfrm>
            <a:off x="6934200" y="1828800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App</a:t>
            </a:r>
            <a:endParaRPr lang="en-US" sz="1100" b="1" dirty="0"/>
          </a:p>
        </p:txBody>
      </p:sp>
      <p:sp>
        <p:nvSpPr>
          <p:cNvPr id="50" name="Rounded Rectangle 49"/>
          <p:cNvSpPr/>
          <p:nvPr/>
        </p:nvSpPr>
        <p:spPr>
          <a:xfrm>
            <a:off x="6858000" y="2514600"/>
            <a:ext cx="838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FUSE</a:t>
            </a:r>
            <a:endParaRPr lang="en-US" sz="1400" dirty="0"/>
          </a:p>
        </p:txBody>
      </p:sp>
      <p:sp>
        <p:nvSpPr>
          <p:cNvPr id="51" name="Rounded Rectangle 50"/>
          <p:cNvSpPr/>
          <p:nvPr/>
        </p:nvSpPr>
        <p:spPr>
          <a:xfrm>
            <a:off x="6858000" y="2895600"/>
            <a:ext cx="838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CVMFS</a:t>
            </a:r>
            <a:endParaRPr lang="en-US" sz="1200" dirty="0"/>
          </a:p>
        </p:txBody>
      </p:sp>
      <p:sp>
        <p:nvSpPr>
          <p:cNvPr id="52" name="Can 51"/>
          <p:cNvSpPr/>
          <p:nvPr/>
        </p:nvSpPr>
        <p:spPr>
          <a:xfrm>
            <a:off x="6096000" y="3276600"/>
            <a:ext cx="533400" cy="609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$$$</a:t>
            </a:r>
            <a:endParaRPr lang="en-US" sz="1600" dirty="0"/>
          </a:p>
        </p:txBody>
      </p:sp>
      <p:sp>
        <p:nvSpPr>
          <p:cNvPr id="53" name="Can 52"/>
          <p:cNvSpPr/>
          <p:nvPr/>
        </p:nvSpPr>
        <p:spPr>
          <a:xfrm>
            <a:off x="5562600" y="4038600"/>
            <a:ext cx="533400" cy="609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$$$</a:t>
            </a:r>
            <a:endParaRPr lang="en-US" sz="1600" dirty="0"/>
          </a:p>
        </p:txBody>
      </p:sp>
      <p:sp>
        <p:nvSpPr>
          <p:cNvPr id="54" name="Can 53"/>
          <p:cNvSpPr/>
          <p:nvPr/>
        </p:nvSpPr>
        <p:spPr>
          <a:xfrm>
            <a:off x="6705600" y="4038600"/>
            <a:ext cx="533400" cy="609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$$$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4637465" y="6324600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CVMFS: </a:t>
            </a:r>
            <a:r>
              <a:rPr lang="en-US" dirty="0" err="1" smtClean="0"/>
              <a:t>Cern</a:t>
            </a:r>
            <a:r>
              <a:rPr lang="en-US" dirty="0" smtClean="0"/>
              <a:t>-VM </a:t>
            </a:r>
            <a:r>
              <a:rPr lang="en-US" dirty="0" err="1" smtClean="0"/>
              <a:t>Filesystem</a:t>
            </a:r>
            <a:endParaRPr lang="en-US" dirty="0"/>
          </a:p>
        </p:txBody>
      </p:sp>
      <p:sp>
        <p:nvSpPr>
          <p:cNvPr id="62" name="TextBox 5"/>
          <p:cNvSpPr txBox="1">
            <a:spLocks noChangeArrowheads="1"/>
          </p:cNvSpPr>
          <p:nvPr/>
        </p:nvSpPr>
        <p:spPr bwMode="auto">
          <a:xfrm>
            <a:off x="3276600" y="5791200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Generate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Index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64" name="Straight Arrow Connector 63"/>
          <p:cNvCxnSpPr>
            <a:stCxn id="52" idx="3"/>
            <a:endCxn id="53" idx="1"/>
          </p:cNvCxnSpPr>
          <p:nvPr/>
        </p:nvCxnSpPr>
        <p:spPr>
          <a:xfrm flipH="1">
            <a:off x="5829300" y="3886200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2" idx="3"/>
            <a:endCxn id="54" idx="1"/>
          </p:cNvCxnSpPr>
          <p:nvPr/>
        </p:nvCxnSpPr>
        <p:spPr>
          <a:xfrm>
            <a:off x="6362700" y="3886200"/>
            <a:ext cx="6096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hape 72"/>
          <p:cNvCxnSpPr>
            <a:stCxn id="48" idx="2"/>
            <a:endCxn id="52" idx="2"/>
          </p:cNvCxnSpPr>
          <p:nvPr/>
        </p:nvCxnSpPr>
        <p:spPr>
          <a:xfrm rot="16200000" flipH="1">
            <a:off x="5581650" y="3067050"/>
            <a:ext cx="304800" cy="7239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51" idx="2"/>
            <a:endCxn id="52" idx="4"/>
          </p:cNvCxnSpPr>
          <p:nvPr/>
        </p:nvCxnSpPr>
        <p:spPr>
          <a:xfrm rot="5400000">
            <a:off x="6800850" y="3105150"/>
            <a:ext cx="304800" cy="6477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4" idx="3"/>
            <a:endCxn id="59" idx="0"/>
          </p:cNvCxnSpPr>
          <p:nvPr/>
        </p:nvCxnSpPr>
        <p:spPr>
          <a:xfrm flipH="1">
            <a:off x="6248400" y="4648200"/>
            <a:ext cx="7239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53" idx="3"/>
            <a:endCxn id="59" idx="0"/>
          </p:cNvCxnSpPr>
          <p:nvPr/>
        </p:nvCxnSpPr>
        <p:spPr>
          <a:xfrm>
            <a:off x="5829300" y="4648200"/>
            <a:ext cx="4191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391400" y="4029670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Proxy</a:t>
            </a:r>
          </a:p>
          <a:p>
            <a:r>
              <a:rPr lang="en-US" dirty="0" smtClean="0"/>
              <a:t>Cache</a:t>
            </a:r>
          </a:p>
          <a:p>
            <a:r>
              <a:rPr lang="en-US" dirty="0" smtClean="0"/>
              <a:t>Network</a:t>
            </a:r>
            <a:endParaRPr lang="en-US" dirty="0"/>
          </a:p>
        </p:txBody>
      </p:sp>
      <p:pic>
        <p:nvPicPr>
          <p:cNvPr id="33" name="Picture 2" descr="http://www.bibliotecapleyades.net/imagenes_ciencia/colisionadorhadrones11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395" y="1828800"/>
            <a:ext cx="3061605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1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Quick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5626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Jakob</a:t>
            </a:r>
            <a:r>
              <a:rPr lang="en-US" sz="1800" dirty="0"/>
              <a:t> </a:t>
            </a:r>
            <a:r>
              <a:rPr lang="en-US" sz="1800" dirty="0" err="1"/>
              <a:t>Blomer</a:t>
            </a:r>
            <a:r>
              <a:rPr lang="en-US" sz="1800" dirty="0"/>
              <a:t>, </a:t>
            </a:r>
            <a:r>
              <a:rPr lang="en-US" sz="1800" dirty="0" err="1"/>
              <a:t>Predrag</a:t>
            </a:r>
            <a:r>
              <a:rPr lang="en-US" sz="1800" dirty="0"/>
              <a:t> </a:t>
            </a:r>
            <a:r>
              <a:rPr lang="en-US" sz="1800" dirty="0" err="1"/>
              <a:t>Buncic</a:t>
            </a:r>
            <a:r>
              <a:rPr lang="en-US" sz="1800" dirty="0"/>
              <a:t>, Rene </a:t>
            </a:r>
            <a:r>
              <a:rPr lang="en-US" sz="1800" dirty="0" err="1"/>
              <a:t>Meusel</a:t>
            </a:r>
            <a:r>
              <a:rPr lang="en-US" sz="1800" dirty="0"/>
              <a:t>, Gerardo </a:t>
            </a:r>
            <a:r>
              <a:rPr lang="en-US" sz="1800" dirty="0" err="1"/>
              <a:t>Ganis</a:t>
            </a:r>
            <a:r>
              <a:rPr lang="en-US" sz="1800" dirty="0"/>
              <a:t>, Igor </a:t>
            </a:r>
            <a:r>
              <a:rPr lang="en-US" sz="1800" dirty="0" err="1"/>
              <a:t>Sfiligoi</a:t>
            </a:r>
            <a:r>
              <a:rPr lang="en-US" sz="1800" dirty="0"/>
              <a:t> and Douglas Thain, </a:t>
            </a:r>
            <a:r>
              <a:rPr lang="en-US" sz="1800" b="1" u="sng" dirty="0"/>
              <a:t>The Evolution of Global Scale </a:t>
            </a:r>
            <a:r>
              <a:rPr lang="en-US" sz="1800" b="1" u="sng" dirty="0" err="1"/>
              <a:t>Filesystems</a:t>
            </a:r>
            <a:r>
              <a:rPr lang="en-US" sz="1800" b="1" u="sng" dirty="0"/>
              <a:t> for Scientific Software Distribution, </a:t>
            </a:r>
            <a:r>
              <a:rPr lang="en-US" sz="1800" i="1" dirty="0"/>
              <a:t>IEEE/AIP Computing in Science and Engineering</a:t>
            </a:r>
            <a:r>
              <a:rPr lang="en-US" sz="1800" dirty="0"/>
              <a:t>, </a:t>
            </a:r>
            <a:r>
              <a:rPr lang="en-US" sz="1800" b="1" dirty="0"/>
              <a:t>17</a:t>
            </a:r>
            <a:r>
              <a:rPr lang="en-US" sz="1800" dirty="0"/>
              <a:t>(6), pages 61-71, December, 2015. </a:t>
            </a:r>
            <a:r>
              <a:rPr lang="en-US" sz="1800" u="sng" dirty="0">
                <a:solidFill>
                  <a:srgbClr val="FFFF00"/>
                </a:solidFill>
                <a:hlinkClick r:id="rId2"/>
              </a:rPr>
              <a:t>DOI: 10.1109/MCSE.</a:t>
            </a:r>
            <a:r>
              <a:rPr lang="en-US" sz="1800" u="sng" dirty="0" smtClean="0">
                <a:solidFill>
                  <a:srgbClr val="FFFF00"/>
                </a:solidFill>
                <a:hlinkClick r:id="rId2"/>
              </a:rPr>
              <a:t>2015.111</a:t>
            </a:r>
            <a:endParaRPr lang="en-US" sz="1800" u="sng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 descr="Screen Shot 2017-03-30 at 9.17.1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818"/>
            <a:ext cx="9144000" cy="26147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9000" y="2667000"/>
            <a:ext cx="762000" cy="457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7200" y="2667000"/>
            <a:ext cx="762000" cy="457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7401" y="4419600"/>
            <a:ext cx="2590799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Nearly 2.5M metadata ops to start application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4419600"/>
            <a:ext cx="3124200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Reduced to a load of a single 147MB metadata file.</a:t>
            </a:r>
            <a:endParaRPr lang="en-US" dirty="0"/>
          </a:p>
        </p:txBody>
      </p:sp>
      <p:cxnSp>
        <p:nvCxnSpPr>
          <p:cNvPr id="12" name="Straight Connector 11"/>
          <p:cNvCxnSpPr>
            <a:stCxn id="8" idx="0"/>
            <a:endCxn id="6" idx="2"/>
          </p:cNvCxnSpPr>
          <p:nvPr/>
        </p:nvCxnSpPr>
        <p:spPr>
          <a:xfrm flipV="1">
            <a:off x="3352801" y="3124200"/>
            <a:ext cx="457199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7" idx="2"/>
          </p:cNvCxnSpPr>
          <p:nvPr/>
        </p:nvCxnSpPr>
        <p:spPr>
          <a:xfrm flipV="1">
            <a:off x="6972300" y="3124200"/>
            <a:ext cx="14859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29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 smtClean="0"/>
              <a:t>Scientific Computing at Notre Dame</a:t>
            </a:r>
          </a:p>
          <a:p>
            <a:r>
              <a:rPr lang="en-US" dirty="0" smtClean="0"/>
              <a:t>About DAG Structured Workflows</a:t>
            </a:r>
          </a:p>
          <a:p>
            <a:r>
              <a:rPr lang="en-US" dirty="0" smtClean="0"/>
              <a:t>Workflows + </a:t>
            </a:r>
            <a:r>
              <a:rPr lang="en-US" dirty="0" err="1" smtClean="0"/>
              <a:t>Filesystems</a:t>
            </a:r>
            <a:r>
              <a:rPr lang="en-US" dirty="0" smtClean="0"/>
              <a:t> = Trouble!</a:t>
            </a:r>
          </a:p>
          <a:p>
            <a:r>
              <a:rPr lang="en-US" dirty="0" smtClean="0"/>
              <a:t>Exploit Workflow Structure!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Metadata Distribution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Explicit Data Movement</a:t>
            </a:r>
          </a:p>
          <a:p>
            <a:r>
              <a:rPr lang="en-US" dirty="0" smtClean="0"/>
              <a:t>Lessons Learned and Future Thoughts</a:t>
            </a:r>
          </a:p>
        </p:txBody>
      </p:sp>
    </p:spTree>
    <p:extLst>
      <p:ext uri="{BB962C8B-B14F-4D97-AF65-F5344CB8AC3E}">
        <p14:creationId xmlns:p14="http://schemas.microsoft.com/office/powerpoint/2010/main" val="266690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381000" y="5311775"/>
            <a:ext cx="8077200" cy="1470025"/>
          </a:xfrm>
        </p:spPr>
        <p:txBody>
          <a:bodyPr/>
          <a:lstStyle/>
          <a:p>
            <a:pPr eaLnBrk="1" hangingPunct="1"/>
            <a:r>
              <a:rPr lang="en-US" b="1" dirty="0" smtClean="0"/>
              <a:t>http://</a:t>
            </a:r>
            <a:r>
              <a:rPr lang="en-US" b="1" dirty="0" err="1" smtClean="0"/>
              <a:t>ccl.cse.nd.edu</a:t>
            </a:r>
            <a:endParaRPr lang="en-US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r="21484" b="10000"/>
          <a:stretch/>
        </p:blipFill>
        <p:spPr bwMode="auto">
          <a:xfrm>
            <a:off x="762000" y="316977"/>
            <a:ext cx="7714175" cy="509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96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 the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traditional system design:</a:t>
            </a:r>
          </a:p>
          <a:p>
            <a:pPr lvl="1"/>
            <a:r>
              <a:rPr lang="en-US" dirty="0" smtClean="0"/>
              <a:t>Dispatch programs to nodes, then allow them to request access to arbitrary files.</a:t>
            </a:r>
          </a:p>
          <a:p>
            <a:endParaRPr lang="en-US" dirty="0" smtClean="0"/>
          </a:p>
          <a:p>
            <a:r>
              <a:rPr lang="en-US" dirty="0" smtClean="0"/>
              <a:t>But if we know the file needs in advance:</a:t>
            </a:r>
          </a:p>
          <a:p>
            <a:pPr lvl="1"/>
            <a:r>
              <a:rPr lang="en-US" dirty="0" smtClean="0"/>
              <a:t>Send files to nodes first, then execute the programs on those local copies.</a:t>
            </a:r>
          </a:p>
          <a:p>
            <a:pPr lvl="1"/>
            <a:r>
              <a:rPr lang="en-US" dirty="0" smtClean="0"/>
              <a:t>Cache / copy / delete files based on our high level structural knowledge of the workflow!</a:t>
            </a:r>
          </a:p>
        </p:txBody>
      </p:sp>
    </p:spTree>
    <p:extLst>
      <p:ext uri="{BB962C8B-B14F-4D97-AF65-F5344CB8AC3E}">
        <p14:creationId xmlns:p14="http://schemas.microsoft.com/office/powerpoint/2010/main" val="149888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500107" y="5210966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 Files and Programs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91000" y="381000"/>
            <a:ext cx="33546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Work Queue</a:t>
            </a:r>
          </a:p>
          <a:p>
            <a:r>
              <a:rPr lang="en-US" sz="4400" dirty="0" smtClean="0">
                <a:solidFill>
                  <a:srgbClr val="FFFF00"/>
                </a:solidFill>
              </a:rPr>
              <a:t>Architecture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03508" y="3019938"/>
            <a:ext cx="4412780" cy="1016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Worker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03507" y="4391000"/>
            <a:ext cx="1296537" cy="1198686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0763" y="5681921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Cache</a:t>
            </a:r>
          </a:p>
          <a:p>
            <a:pPr algn="ctr"/>
            <a:r>
              <a:rPr lang="en-US" dirty="0" err="1" smtClean="0"/>
              <a:t>Dir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4603122" y="4523883"/>
            <a:ext cx="435787" cy="40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338426" y="5040778"/>
            <a:ext cx="435787" cy="429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919235" y="5049258"/>
            <a:ext cx="435787" cy="40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594353" y="3021721"/>
            <a:ext cx="2473701" cy="100240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Work Queue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Master</a:t>
            </a:r>
          </a:p>
        </p:txBody>
      </p:sp>
      <p:sp>
        <p:nvSpPr>
          <p:cNvPr id="82" name="Down Arrow 81"/>
          <p:cNvSpPr/>
          <p:nvPr/>
        </p:nvSpPr>
        <p:spPr>
          <a:xfrm>
            <a:off x="1203162" y="2482029"/>
            <a:ext cx="490078" cy="537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Down Arrow 82"/>
          <p:cNvSpPr/>
          <p:nvPr/>
        </p:nvSpPr>
        <p:spPr>
          <a:xfrm rot="10800000">
            <a:off x="1957137" y="2465985"/>
            <a:ext cx="490078" cy="537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Right Arrow 83"/>
          <p:cNvSpPr/>
          <p:nvPr/>
        </p:nvSpPr>
        <p:spPr>
          <a:xfrm>
            <a:off x="3236492" y="3308696"/>
            <a:ext cx="810600" cy="469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22498" y="250257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4-core machine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847552" y="568994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Task.1</a:t>
            </a:r>
          </a:p>
          <a:p>
            <a:pPr algn="ctr"/>
            <a:r>
              <a:rPr lang="en-US" dirty="0" smtClean="0"/>
              <a:t>Sandbox</a:t>
            </a:r>
            <a:endParaRPr lang="en-US" dirty="0"/>
          </a:p>
        </p:txBody>
      </p:sp>
      <p:sp>
        <p:nvSpPr>
          <p:cNvPr id="52" name="Rounded Rectangle 51"/>
          <p:cNvSpPr/>
          <p:nvPr/>
        </p:nvSpPr>
        <p:spPr>
          <a:xfrm>
            <a:off x="5761629" y="4393273"/>
            <a:ext cx="1296537" cy="1198686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23366" y="4523883"/>
            <a:ext cx="435787" cy="409074"/>
          </a:xfrm>
          <a:prstGeom prst="rect">
            <a:avLst/>
          </a:prstGeom>
          <a:noFill/>
          <a:ln>
            <a:solidFill>
              <a:srgbClr val="FF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923365" y="5038999"/>
            <a:ext cx="435787" cy="429592"/>
          </a:xfrm>
          <a:prstGeom prst="rect">
            <a:avLst/>
          </a:prstGeom>
          <a:noFill/>
          <a:ln>
            <a:solidFill>
              <a:srgbClr val="FF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5" name="Straight Arrow Connector 24"/>
          <p:cNvCxnSpPr>
            <a:stCxn id="56" idx="3"/>
            <a:endCxn id="59" idx="1"/>
          </p:cNvCxnSpPr>
          <p:nvPr/>
        </p:nvCxnSpPr>
        <p:spPr>
          <a:xfrm>
            <a:off x="5038909" y="4728420"/>
            <a:ext cx="884457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8" idx="3"/>
            <a:endCxn id="60" idx="1"/>
          </p:cNvCxnSpPr>
          <p:nvPr/>
        </p:nvCxnSpPr>
        <p:spPr>
          <a:xfrm>
            <a:off x="5355022" y="5253795"/>
            <a:ext cx="568343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6473988" y="4786366"/>
            <a:ext cx="469340" cy="466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2" name="Straight Arrow Connector 71"/>
          <p:cNvCxnSpPr>
            <a:stCxn id="59" idx="3"/>
            <a:endCxn id="69" idx="1"/>
          </p:cNvCxnSpPr>
          <p:nvPr/>
        </p:nvCxnSpPr>
        <p:spPr>
          <a:xfrm>
            <a:off x="6359153" y="4728420"/>
            <a:ext cx="183568" cy="126267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0" idx="3"/>
            <a:endCxn id="69" idx="3"/>
          </p:cNvCxnSpPr>
          <p:nvPr/>
        </p:nvCxnSpPr>
        <p:spPr>
          <a:xfrm flipV="1">
            <a:off x="6359152" y="5184571"/>
            <a:ext cx="183569" cy="69224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783182" y="632460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-core task</a:t>
            </a:r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7319751" y="4393273"/>
            <a:ext cx="1296537" cy="1198686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7645" y="568593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Task.2</a:t>
            </a:r>
          </a:p>
          <a:p>
            <a:pPr algn="ctr"/>
            <a:r>
              <a:rPr lang="en-US" dirty="0" smtClean="0"/>
              <a:t>Sandbox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7465921" y="5069307"/>
            <a:ext cx="435787" cy="409074"/>
          </a:xfrm>
          <a:prstGeom prst="rect">
            <a:avLst/>
          </a:prstGeom>
          <a:noFill/>
          <a:ln>
            <a:solidFill>
              <a:srgbClr val="FF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471427" y="4531903"/>
            <a:ext cx="435787" cy="409074"/>
          </a:xfrm>
          <a:prstGeom prst="rect">
            <a:avLst/>
          </a:prstGeom>
          <a:noFill/>
          <a:ln>
            <a:solidFill>
              <a:srgbClr val="FF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Elbow Connector 27"/>
          <p:cNvCxnSpPr>
            <a:stCxn id="56" idx="0"/>
            <a:endCxn id="62" idx="0"/>
          </p:cNvCxnSpPr>
          <p:nvPr/>
        </p:nvCxnSpPr>
        <p:spPr>
          <a:xfrm rot="16200000" flipH="1">
            <a:off x="6251158" y="3093741"/>
            <a:ext cx="8020" cy="2868305"/>
          </a:xfrm>
          <a:prstGeom prst="bentConnector3">
            <a:avLst>
              <a:gd name="adj1" fmla="val -2850374"/>
            </a:avLst>
          </a:prstGeom>
          <a:ln w="38100" cmpd="sng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57" idx="2"/>
            <a:endCxn id="61" idx="2"/>
          </p:cNvCxnSpPr>
          <p:nvPr/>
        </p:nvCxnSpPr>
        <p:spPr>
          <a:xfrm rot="16200000" flipH="1">
            <a:off x="6116062" y="3910627"/>
            <a:ext cx="8011" cy="3127495"/>
          </a:xfrm>
          <a:prstGeom prst="bentConnector3">
            <a:avLst>
              <a:gd name="adj1" fmla="val 2953576"/>
            </a:avLst>
          </a:prstGeom>
          <a:ln w="38100" cmpd="sng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8021575" y="4786366"/>
            <a:ext cx="469340" cy="466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6" name="Straight Arrow Connector 75"/>
          <p:cNvCxnSpPr>
            <a:stCxn id="62" idx="3"/>
            <a:endCxn id="70" idx="1"/>
          </p:cNvCxnSpPr>
          <p:nvPr/>
        </p:nvCxnSpPr>
        <p:spPr>
          <a:xfrm>
            <a:off x="7907214" y="4736440"/>
            <a:ext cx="183094" cy="118247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1" idx="3"/>
            <a:endCxn id="70" idx="3"/>
          </p:cNvCxnSpPr>
          <p:nvPr/>
        </p:nvCxnSpPr>
        <p:spPr>
          <a:xfrm flipV="1">
            <a:off x="7901708" y="5184571"/>
            <a:ext cx="188600" cy="89273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403431" y="632059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-core task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3068054" y="293019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Send files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926432" y="4784562"/>
            <a:ext cx="423754" cy="40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499938" y="4792582"/>
            <a:ext cx="435787" cy="40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073447" y="4788571"/>
            <a:ext cx="435787" cy="40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Down Arrow 92"/>
          <p:cNvSpPr/>
          <p:nvPr/>
        </p:nvSpPr>
        <p:spPr>
          <a:xfrm>
            <a:off x="1499938" y="4162434"/>
            <a:ext cx="490078" cy="537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19635" y="253014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Submit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2469274" y="2550198"/>
            <a:ext cx="117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Complete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3076073" y="378043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Send tasks</a:t>
            </a:r>
          </a:p>
        </p:txBody>
      </p:sp>
      <p:pic>
        <p:nvPicPr>
          <p:cNvPr id="48" name="Content Placeholder 3"/>
          <p:cNvPicPr>
            <a:picLocks noChangeAspect="1"/>
          </p:cNvPicPr>
          <p:nvPr/>
        </p:nvPicPr>
        <p:blipFill rotWithShape="1">
          <a:blip r:embed="rId2"/>
          <a:srcRect l="24620" t="32537" r="49382" b="32108"/>
          <a:stretch/>
        </p:blipFill>
        <p:spPr bwMode="auto">
          <a:xfrm>
            <a:off x="914400" y="507814"/>
            <a:ext cx="1828800" cy="186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955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56" grpId="0" animBg="1"/>
      <p:bldP spid="57" grpId="0" animBg="1"/>
      <p:bldP spid="58" grpId="0" animBg="1"/>
      <p:bldP spid="82" grpId="0" animBg="1"/>
      <p:bldP spid="83" grpId="0" animBg="1"/>
      <p:bldP spid="54" grpId="0"/>
      <p:bldP spid="52" grpId="0" animBg="1"/>
      <p:bldP spid="59" grpId="0" animBg="1"/>
      <p:bldP spid="60" grpId="0" animBg="1"/>
      <p:bldP spid="69" grpId="0" animBg="1"/>
      <p:bldP spid="86" grpId="0"/>
      <p:bldP spid="53" grpId="0" animBg="1"/>
      <p:bldP spid="55" grpId="0"/>
      <p:bldP spid="61" grpId="0" animBg="1"/>
      <p:bldP spid="62" grpId="0" animBg="1"/>
      <p:bldP spid="70" grpId="0" animBg="1"/>
      <p:bldP spid="87" grpId="0"/>
      <p:bldP spid="88" grpId="0"/>
      <p:bldP spid="94" grpId="0"/>
      <p:bldP spid="95" grpId="0"/>
      <p:bldP spid="96" grpId="0"/>
      <p:bldP spid="9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3657600" y="1687513"/>
            <a:ext cx="2057400" cy="198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National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Resource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57600" y="3973513"/>
            <a:ext cx="2057400" cy="198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Campus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/>
                </a:solidFill>
              </a:rPr>
              <a:t>HTCondor</a:t>
            </a: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Pool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96000" y="3973513"/>
            <a:ext cx="2057400" cy="198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Public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Cloud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Provider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0" y="1676400"/>
            <a:ext cx="2057400" cy="198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Private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Cluster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73188" y="469900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5588" y="485140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77988" y="500380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30388" y="515620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1188" y="3403600"/>
            <a:ext cx="2057400" cy="6858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Work Queue Master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>
            <a:stCxn id="48" idx="2"/>
            <a:endCxn id="20" idx="0"/>
          </p:cNvCxnSpPr>
          <p:nvPr/>
        </p:nvCxnSpPr>
        <p:spPr>
          <a:xfrm flipH="1">
            <a:off x="1639888" y="2971800"/>
            <a:ext cx="14064" cy="431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8" name="TextBox 63"/>
          <p:cNvSpPr txBox="1">
            <a:spLocks noChangeArrowheads="1"/>
          </p:cNvSpPr>
          <p:nvPr/>
        </p:nvSpPr>
        <p:spPr bwMode="auto">
          <a:xfrm>
            <a:off x="763588" y="55372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Local Files and Programs</a:t>
            </a:r>
          </a:p>
        </p:txBody>
      </p:sp>
      <p:cxnSp>
        <p:nvCxnSpPr>
          <p:cNvPr id="66" name="Straight Arrow Connector 65"/>
          <p:cNvCxnSpPr>
            <a:stCxn id="21" idx="0"/>
            <a:endCxn id="20" idx="2"/>
          </p:cNvCxnSpPr>
          <p:nvPr/>
        </p:nvCxnSpPr>
        <p:spPr>
          <a:xfrm rot="5400000" flipH="1" flipV="1">
            <a:off x="1334294" y="4394994"/>
            <a:ext cx="609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0" name="TextBox 30"/>
          <p:cNvSpPr txBox="1">
            <a:spLocks noChangeArrowheads="1"/>
          </p:cNvSpPr>
          <p:nvPr/>
        </p:nvSpPr>
        <p:spPr bwMode="auto">
          <a:xfrm>
            <a:off x="1447800" y="304800"/>
            <a:ext cx="65449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Calibri" pitchFamily="34" charset="0"/>
              </a:rPr>
              <a:t>Harness Multiple Resources</a:t>
            </a:r>
            <a:endParaRPr lang="en-US" sz="4400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6477000" y="1981200"/>
            <a:ext cx="1524000" cy="1524000"/>
            <a:chOff x="6477000" y="1981200"/>
            <a:chExt cx="1524000" cy="1524000"/>
          </a:xfrm>
        </p:grpSpPr>
        <p:sp>
          <p:nvSpPr>
            <p:cNvPr id="39973" name="Oval 31"/>
            <p:cNvSpPr>
              <a:spLocks noChangeArrowheads="1"/>
            </p:cNvSpPr>
            <p:nvPr/>
          </p:nvSpPr>
          <p:spPr bwMode="auto">
            <a:xfrm>
              <a:off x="6477000" y="19812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  <p:sp>
          <p:nvSpPr>
            <p:cNvPr id="39974" name="Oval 32"/>
            <p:cNvSpPr>
              <a:spLocks noChangeArrowheads="1"/>
            </p:cNvSpPr>
            <p:nvPr/>
          </p:nvSpPr>
          <p:spPr bwMode="auto">
            <a:xfrm>
              <a:off x="6477000" y="29718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  <p:sp>
          <p:nvSpPr>
            <p:cNvPr id="39975" name="Oval 38"/>
            <p:cNvSpPr>
              <a:spLocks noChangeArrowheads="1"/>
            </p:cNvSpPr>
            <p:nvPr/>
          </p:nvSpPr>
          <p:spPr bwMode="auto">
            <a:xfrm>
              <a:off x="7467600" y="25146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5807075" y="4114800"/>
            <a:ext cx="2651125" cy="2590800"/>
            <a:chOff x="5806680" y="4114800"/>
            <a:chExt cx="2651520" cy="2590800"/>
          </a:xfrm>
        </p:grpSpPr>
        <p:sp>
          <p:nvSpPr>
            <p:cNvPr id="39967" name="TextBox 48"/>
            <p:cNvSpPr txBox="1">
              <a:spLocks noChangeArrowheads="1"/>
            </p:cNvSpPr>
            <p:nvPr/>
          </p:nvSpPr>
          <p:spPr bwMode="auto">
            <a:xfrm>
              <a:off x="5806680" y="6336268"/>
              <a:ext cx="26515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ssh</a:t>
              </a:r>
            </a:p>
          </p:txBody>
        </p:sp>
        <p:cxnSp>
          <p:nvCxnSpPr>
            <p:cNvPr id="50" name="Straight Arrow Connector 49"/>
            <p:cNvCxnSpPr>
              <a:stCxn id="39967" idx="0"/>
              <a:endCxn id="5" idx="2"/>
            </p:cNvCxnSpPr>
            <p:nvPr/>
          </p:nvCxnSpPr>
          <p:spPr>
            <a:xfrm rot="16200000" flipV="1">
              <a:off x="6937971" y="6141243"/>
              <a:ext cx="381000" cy="79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9" name="Oval 39"/>
            <p:cNvSpPr>
              <a:spLocks noChangeArrowheads="1"/>
            </p:cNvSpPr>
            <p:nvPr/>
          </p:nvSpPr>
          <p:spPr bwMode="auto">
            <a:xfrm>
              <a:off x="7391400" y="41148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  <p:sp>
          <p:nvSpPr>
            <p:cNvPr id="39970" name="Oval 40"/>
            <p:cNvSpPr>
              <a:spLocks noChangeArrowheads="1"/>
            </p:cNvSpPr>
            <p:nvPr/>
          </p:nvSpPr>
          <p:spPr bwMode="auto">
            <a:xfrm>
              <a:off x="6324600" y="41148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  <p:sp>
          <p:nvSpPr>
            <p:cNvPr id="39971" name="Oval 41"/>
            <p:cNvSpPr>
              <a:spLocks noChangeArrowheads="1"/>
            </p:cNvSpPr>
            <p:nvPr/>
          </p:nvSpPr>
          <p:spPr bwMode="auto">
            <a:xfrm>
              <a:off x="7391400" y="51816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  <p:sp>
          <p:nvSpPr>
            <p:cNvPr id="39972" name="Oval 42"/>
            <p:cNvSpPr>
              <a:spLocks noChangeArrowheads="1"/>
            </p:cNvSpPr>
            <p:nvPr/>
          </p:nvSpPr>
          <p:spPr bwMode="auto">
            <a:xfrm>
              <a:off x="6324600" y="51816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latin typeface="Calibri" pitchFamily="34" charset="0"/>
                </a:rPr>
                <a:t>W</a:t>
              </a:r>
              <a:endParaRPr lang="en-US"/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3200400" y="1066800"/>
            <a:ext cx="2590800" cy="2362200"/>
            <a:chOff x="3200400" y="1066800"/>
            <a:chExt cx="2590800" cy="2362200"/>
          </a:xfrm>
        </p:grpSpPr>
        <p:sp>
          <p:nvSpPr>
            <p:cNvPr id="39961" name="TextBox 9"/>
            <p:cNvSpPr txBox="1">
              <a:spLocks noChangeArrowheads="1"/>
            </p:cNvSpPr>
            <p:nvPr/>
          </p:nvSpPr>
          <p:spPr bwMode="auto">
            <a:xfrm>
              <a:off x="3200400" y="1066800"/>
              <a:ext cx="2590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torque_submit_workers </a:t>
              </a:r>
            </a:p>
          </p:txBody>
        </p:sp>
        <p:cxnSp>
          <p:nvCxnSpPr>
            <p:cNvPr id="13" name="Straight Arrow Connector 12"/>
            <p:cNvCxnSpPr>
              <a:stCxn id="39961" idx="2"/>
              <a:endCxn id="68" idx="0"/>
            </p:cNvCxnSpPr>
            <p:nvPr/>
          </p:nvCxnSpPr>
          <p:spPr>
            <a:xfrm>
              <a:off x="4495800" y="1436688"/>
              <a:ext cx="190500" cy="2508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963" name="Group 54"/>
            <p:cNvGrpSpPr>
              <a:grpSpLocks/>
            </p:cNvGrpSpPr>
            <p:nvPr/>
          </p:nvGrpSpPr>
          <p:grpSpPr bwMode="auto">
            <a:xfrm>
              <a:off x="3962400" y="1981200"/>
              <a:ext cx="1524000" cy="1447800"/>
              <a:chOff x="3962400" y="1981200"/>
              <a:chExt cx="1524000" cy="1447800"/>
            </a:xfrm>
          </p:grpSpPr>
          <p:sp>
            <p:nvSpPr>
              <p:cNvPr id="39964" name="Oval 45"/>
              <p:cNvSpPr>
                <a:spLocks noChangeArrowheads="1"/>
              </p:cNvSpPr>
              <p:nvPr/>
            </p:nvSpPr>
            <p:spPr bwMode="auto">
              <a:xfrm>
                <a:off x="4953000" y="2895600"/>
                <a:ext cx="533400" cy="533400"/>
              </a:xfrm>
              <a:prstGeom prst="ellipse">
                <a:avLst/>
              </a:prstGeom>
              <a:solidFill>
                <a:srgbClr val="007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/>
                  <a:t>W</a:t>
                </a:r>
              </a:p>
            </p:txBody>
          </p:sp>
          <p:sp>
            <p:nvSpPr>
              <p:cNvPr id="39965" name="Oval 46"/>
              <p:cNvSpPr>
                <a:spLocks noChangeArrowheads="1"/>
              </p:cNvSpPr>
              <p:nvPr/>
            </p:nvSpPr>
            <p:spPr bwMode="auto">
              <a:xfrm>
                <a:off x="4648200" y="1981200"/>
                <a:ext cx="533400" cy="533400"/>
              </a:xfrm>
              <a:prstGeom prst="ellipse">
                <a:avLst/>
              </a:prstGeom>
              <a:solidFill>
                <a:srgbClr val="007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/>
                  <a:t>W</a:t>
                </a:r>
              </a:p>
            </p:txBody>
          </p:sp>
          <p:sp>
            <p:nvSpPr>
              <p:cNvPr id="39966" name="Oval 47"/>
              <p:cNvSpPr>
                <a:spLocks noChangeArrowheads="1"/>
              </p:cNvSpPr>
              <p:nvPr/>
            </p:nvSpPr>
            <p:spPr bwMode="auto">
              <a:xfrm>
                <a:off x="3962400" y="2819400"/>
                <a:ext cx="533400" cy="533400"/>
              </a:xfrm>
              <a:prstGeom prst="ellipse">
                <a:avLst/>
              </a:prstGeom>
              <a:solidFill>
                <a:srgbClr val="007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/>
                  <a:t>W</a:t>
                </a:r>
              </a:p>
            </p:txBody>
          </p:sp>
        </p:grp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3352800" y="4038600"/>
            <a:ext cx="2651125" cy="2502932"/>
            <a:chOff x="3352800" y="4038600"/>
            <a:chExt cx="2651520" cy="2502932"/>
          </a:xfrm>
        </p:grpSpPr>
        <p:sp>
          <p:nvSpPr>
            <p:cNvPr id="39956" name="TextBox 10"/>
            <p:cNvSpPr txBox="1">
              <a:spLocks noChangeArrowheads="1"/>
            </p:cNvSpPr>
            <p:nvPr/>
          </p:nvSpPr>
          <p:spPr bwMode="auto">
            <a:xfrm>
              <a:off x="3352800" y="6172200"/>
              <a:ext cx="26515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err="1">
                  <a:latin typeface="Calibri" pitchFamily="34" charset="0"/>
                </a:rPr>
                <a:t>condor_submit_workers</a:t>
              </a:r>
              <a:r>
                <a:rPr lang="en-US" dirty="0">
                  <a:latin typeface="Calibri" pitchFamily="34" charset="0"/>
                </a:rPr>
                <a:t> </a:t>
              </a:r>
            </a:p>
          </p:txBody>
        </p:sp>
        <p:cxnSp>
          <p:nvCxnSpPr>
            <p:cNvPr id="15" name="Straight Arrow Connector 14"/>
            <p:cNvCxnSpPr>
              <a:endCxn id="4" idx="2"/>
            </p:cNvCxnSpPr>
            <p:nvPr/>
          </p:nvCxnSpPr>
          <p:spPr>
            <a:xfrm rot="5400000" flipH="1" flipV="1">
              <a:off x="4415830" y="6217443"/>
              <a:ext cx="533400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8" name="Oval 43"/>
            <p:cNvSpPr>
              <a:spLocks noChangeArrowheads="1"/>
            </p:cNvSpPr>
            <p:nvPr/>
          </p:nvSpPr>
          <p:spPr bwMode="auto">
            <a:xfrm>
              <a:off x="4953000" y="51816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  <p:sp>
          <p:nvSpPr>
            <p:cNvPr id="39959" name="Oval 44"/>
            <p:cNvSpPr>
              <a:spLocks noChangeArrowheads="1"/>
            </p:cNvSpPr>
            <p:nvPr/>
          </p:nvSpPr>
          <p:spPr bwMode="auto">
            <a:xfrm>
              <a:off x="4419600" y="40386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  <p:sp>
          <p:nvSpPr>
            <p:cNvPr id="39960" name="Oval 50"/>
            <p:cNvSpPr>
              <a:spLocks noChangeArrowheads="1"/>
            </p:cNvSpPr>
            <p:nvPr/>
          </p:nvSpPr>
          <p:spPr bwMode="auto">
            <a:xfrm>
              <a:off x="3810000" y="5181600"/>
              <a:ext cx="533400" cy="533400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/>
                <a:t>W</a:t>
              </a: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2667000" y="2438400"/>
            <a:ext cx="4495800" cy="2590800"/>
            <a:chOff x="2667000" y="2450068"/>
            <a:chExt cx="4495800" cy="2590800"/>
          </a:xfrm>
          <a:solidFill>
            <a:schemeClr val="tx1">
              <a:lumMod val="65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4572000" y="2450068"/>
              <a:ext cx="2590800" cy="2590800"/>
            </a:xfrm>
            <a:prstGeom prst="clou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Thousands of Workers in 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Personal Cloud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7000" y="2895600"/>
              <a:ext cx="864339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  <a:cs typeface="+mn-cs"/>
                </a:rPr>
                <a:t>submit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  <a:cs typeface="+mn-cs"/>
                </a:rPr>
                <a:t>tasks</a:t>
              </a:r>
            </a:p>
          </p:txBody>
        </p:sp>
        <p:cxnSp>
          <p:nvCxnSpPr>
            <p:cNvPr id="34" name="Straight Arrow Connector 33"/>
            <p:cNvCxnSpPr>
              <a:stCxn id="20" idx="3"/>
            </p:cNvCxnSpPr>
            <p:nvPr/>
          </p:nvCxnSpPr>
          <p:spPr>
            <a:xfrm flipV="1">
              <a:off x="2667794" y="3288268"/>
              <a:ext cx="1980406" cy="458569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0" idx="3"/>
            </p:cNvCxnSpPr>
            <p:nvPr/>
          </p:nvCxnSpPr>
          <p:spPr>
            <a:xfrm flipV="1">
              <a:off x="2667794" y="3593068"/>
              <a:ext cx="1828006" cy="153769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0" idx="3"/>
            </p:cNvCxnSpPr>
            <p:nvPr/>
          </p:nvCxnSpPr>
          <p:spPr>
            <a:xfrm>
              <a:off x="2667794" y="3746837"/>
              <a:ext cx="1904206" cy="608231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0" idx="3"/>
            </p:cNvCxnSpPr>
            <p:nvPr/>
          </p:nvCxnSpPr>
          <p:spPr>
            <a:xfrm>
              <a:off x="2667794" y="3746837"/>
              <a:ext cx="1904206" cy="303431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0" idx="3"/>
            </p:cNvCxnSpPr>
            <p:nvPr/>
          </p:nvCxnSpPr>
          <p:spPr>
            <a:xfrm>
              <a:off x="2667794" y="3746837"/>
              <a:ext cx="1828006" cy="74831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Content Placeholder 3"/>
          <p:cNvPicPr>
            <a:picLocks noChangeAspect="1"/>
          </p:cNvPicPr>
          <p:nvPr/>
        </p:nvPicPr>
        <p:blipFill rotWithShape="1">
          <a:blip r:embed="rId2"/>
          <a:srcRect l="24620" t="32537" r="49382" b="32108"/>
          <a:stretch/>
        </p:blipFill>
        <p:spPr bwMode="auto">
          <a:xfrm>
            <a:off x="869504" y="1371600"/>
            <a:ext cx="156889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384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Work Queue Applications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4.bp.blogspot.com/-epMn1j1K9NQ/VG45YO0e-qI/AAAAAAAAAjU/3k5XrfDSceE/s1600/nchem.2099-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9171"/>
            <a:ext cx="3632931" cy="19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2114" y="1315039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Nanoreactor</a:t>
            </a:r>
            <a:r>
              <a:rPr lang="en-US" dirty="0" smtClean="0">
                <a:solidFill>
                  <a:schemeClr val="bg1"/>
                </a:solidFill>
              </a:rPr>
              <a:t> MD Simulations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0161" y="3847724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Adaptive Weighted Ensemble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ww.nd.edu/~dthain/awe/awe-netwo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971" y="4217056"/>
            <a:ext cx="3071961" cy="2303971"/>
          </a:xfrm>
          <a:prstGeom prst="rect">
            <a:avLst/>
          </a:prstGeom>
          <a:noFill/>
        </p:spPr>
      </p:pic>
      <p:pic>
        <p:nvPicPr>
          <p:cNvPr id="5" name="Picture 6" descr="http://www.nd.edu/~dthain/awe/timelin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0642" y="5031099"/>
            <a:ext cx="2740040" cy="1644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076" name="Picture 4" descr="http://ccl.cse.nd.edu/community/highlights/forcebalan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32" y="4321729"/>
            <a:ext cx="1709320" cy="17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3.nd.edu/~ccl/software/sand/san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02" y="1876350"/>
            <a:ext cx="2123051" cy="1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19151" y="1365732"/>
            <a:ext cx="377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Scalable Assembler at Notre Dame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1880" y="382090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ForceBalance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7704" y="40760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Lobster HEP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1" name="Picture 2" descr="http://4.bp.blogspot.com/-U1Pog2hxvd8/Vc4GE8cE3BI/AAAAAAAAAyk/aZBocWFUjgE/s1600/Slid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8" y="4495969"/>
            <a:ext cx="2328190" cy="17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8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Adaptive Weighted Ensemble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AA3383E-C406-4140-80B6-996E151DF6B8}" type="slidenum">
              <a:rPr lang="en-US" sz="1200">
                <a:solidFill>
                  <a:schemeClr val="bg1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39939" name="Picture 2" descr="http://www.nd.edu/~dthain/awe/awe-networ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2098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8" descr="http://protomol.sourceforge.net/mmp_vm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133600"/>
            <a:ext cx="320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13"/>
          <p:cNvSpPr txBox="1">
            <a:spLocks noChangeArrowheads="1"/>
          </p:cNvSpPr>
          <p:nvPr/>
        </p:nvSpPr>
        <p:spPr bwMode="auto">
          <a:xfrm>
            <a:off x="2066925" y="1371600"/>
            <a:ext cx="5400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Proteins fold into a number of distinctive states, each of which affects its function in the organism.</a:t>
            </a:r>
          </a:p>
        </p:txBody>
      </p:sp>
      <p:sp>
        <p:nvSpPr>
          <p:cNvPr id="39942" name="TextBox 14"/>
          <p:cNvSpPr txBox="1">
            <a:spLocks noChangeArrowheads="1"/>
          </p:cNvSpPr>
          <p:nvPr/>
        </p:nvSpPr>
        <p:spPr bwMode="auto">
          <a:xfrm>
            <a:off x="1838325" y="5715000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How common is each state?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How does the protein transition between states?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How common are those transitions?</a:t>
            </a:r>
          </a:p>
        </p:txBody>
      </p:sp>
    </p:spTree>
    <p:extLst>
      <p:ext uri="{BB962C8B-B14F-4D97-AF65-F5344CB8AC3E}">
        <p14:creationId xmlns:p14="http://schemas.microsoft.com/office/powerpoint/2010/main" val="345499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700" dirty="0" smtClean="0">
                <a:solidFill>
                  <a:srgbClr val="000000"/>
                </a:solidFill>
              </a:rPr>
              <a:t>AWE on Clusters, Clouds, and Grids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CD939E2-3119-4A99-9FE0-085936AFF3C0}" type="slidenum">
              <a:rPr lang="en-US" sz="12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en-US" sz="120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41988" name="Picture 6" descr="http://www.nd.edu/~dthain/awe/timelin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620000" cy="465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400" y="5562600"/>
            <a:ext cx="7924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Badi</a:t>
            </a:r>
            <a:r>
              <a:rPr lang="en-US" sz="1400" dirty="0">
                <a:solidFill>
                  <a:schemeClr val="bg1"/>
                </a:solidFill>
              </a:rPr>
              <a:t> Abdul-Wahid, </a:t>
            </a:r>
            <a:r>
              <a:rPr lang="en-US" sz="1400" dirty="0" err="1">
                <a:solidFill>
                  <a:schemeClr val="bg1"/>
                </a:solidFill>
              </a:rPr>
              <a:t>Haoyun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Feng</a:t>
            </a:r>
            <a:r>
              <a:rPr lang="en-US" sz="1400" dirty="0">
                <a:solidFill>
                  <a:schemeClr val="bg1"/>
                </a:solidFill>
              </a:rPr>
              <a:t>, Dinesh </a:t>
            </a:r>
            <a:r>
              <a:rPr lang="en-US" sz="1400" dirty="0" err="1">
                <a:solidFill>
                  <a:schemeClr val="bg1"/>
                </a:solidFill>
              </a:rPr>
              <a:t>Rajan</a:t>
            </a:r>
            <a:r>
              <a:rPr lang="en-US" sz="1400" dirty="0">
                <a:solidFill>
                  <a:schemeClr val="bg1"/>
                </a:solidFill>
              </a:rPr>
              <a:t>, Ronan </a:t>
            </a:r>
            <a:r>
              <a:rPr lang="en-US" sz="1400" dirty="0" err="1">
                <a:solidFill>
                  <a:schemeClr val="bg1"/>
                </a:solidFill>
              </a:rPr>
              <a:t>Costaouec</a:t>
            </a:r>
            <a:r>
              <a:rPr lang="en-US" sz="1400" dirty="0">
                <a:solidFill>
                  <a:schemeClr val="bg1"/>
                </a:solidFill>
              </a:rPr>
              <a:t>, Eric </a:t>
            </a:r>
            <a:r>
              <a:rPr lang="en-US" sz="1400" dirty="0" err="1">
                <a:solidFill>
                  <a:schemeClr val="bg1"/>
                </a:solidFill>
              </a:rPr>
              <a:t>Darve</a:t>
            </a:r>
            <a:r>
              <a:rPr lang="en-US" sz="1400" dirty="0">
                <a:solidFill>
                  <a:schemeClr val="bg1"/>
                </a:solidFill>
              </a:rPr>
              <a:t>, Douglas Thain, and Jesus A. </a:t>
            </a:r>
            <a:r>
              <a:rPr lang="en-US" sz="1400" dirty="0" err="1" smtClean="0">
                <a:solidFill>
                  <a:schemeClr val="bg1"/>
                </a:solidFill>
              </a:rPr>
              <a:t>Izaguirre,</a:t>
            </a:r>
            <a:r>
              <a:rPr lang="en-US" sz="1400" b="1" u="sng" dirty="0" err="1" smtClean="0">
                <a:solidFill>
                  <a:schemeClr val="bg1"/>
                </a:solidFill>
                <a:hlinkClick r:id="rId3"/>
              </a:rPr>
              <a:t>AWE</a:t>
            </a:r>
            <a:r>
              <a:rPr lang="en-US" sz="1400" b="1" u="sng" dirty="0">
                <a:solidFill>
                  <a:schemeClr val="bg1"/>
                </a:solidFill>
                <a:hlinkClick r:id="rId3"/>
              </a:rPr>
              <a:t>-WQ: Fast-Forwarding Molecular Dynamics using the Accelerated Weighted Ensemble,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Journal of Chemical Information and Modeling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b="1" dirty="0">
                <a:solidFill>
                  <a:schemeClr val="bg1"/>
                </a:solidFill>
              </a:rPr>
              <a:t>54</a:t>
            </a:r>
            <a:r>
              <a:rPr lang="en-US" sz="1400" dirty="0">
                <a:solidFill>
                  <a:schemeClr val="bg1"/>
                </a:solidFill>
              </a:rPr>
              <a:t>(10), pages 3033-3043, September, 2014. </a:t>
            </a:r>
            <a:r>
              <a:rPr lang="en-US" sz="1400" u="sng" dirty="0">
                <a:solidFill>
                  <a:schemeClr val="bg1"/>
                </a:solidFill>
                <a:hlinkClick r:id="rId4"/>
              </a:rPr>
              <a:t>DOI: 10.1021/ci500321g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9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 smtClean="0"/>
              <a:t>Scientific Computing at Notre Dame</a:t>
            </a:r>
          </a:p>
          <a:p>
            <a:r>
              <a:rPr lang="en-US" dirty="0" smtClean="0"/>
              <a:t>About DAG Structured Workflows</a:t>
            </a:r>
          </a:p>
          <a:p>
            <a:r>
              <a:rPr lang="en-US" dirty="0" smtClean="0"/>
              <a:t>Workflows + </a:t>
            </a:r>
            <a:r>
              <a:rPr lang="en-US" dirty="0" err="1" smtClean="0"/>
              <a:t>Filesystems</a:t>
            </a:r>
            <a:r>
              <a:rPr lang="en-US" dirty="0" smtClean="0"/>
              <a:t> = Trouble!</a:t>
            </a:r>
          </a:p>
          <a:p>
            <a:r>
              <a:rPr lang="en-US" dirty="0" smtClean="0"/>
              <a:t>Exploit Workflow Structure!</a:t>
            </a:r>
          </a:p>
          <a:p>
            <a:pPr lvl="1"/>
            <a:r>
              <a:rPr lang="en-US" dirty="0" smtClean="0"/>
              <a:t>Metadata Distribution</a:t>
            </a:r>
          </a:p>
          <a:p>
            <a:pPr lvl="1"/>
            <a:r>
              <a:rPr lang="en-US" dirty="0" smtClean="0"/>
              <a:t>Explicit Data Movement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Lessons Learned and Future Thoughts</a:t>
            </a:r>
          </a:p>
        </p:txBody>
      </p:sp>
    </p:spTree>
    <p:extLst>
      <p:ext uri="{BB962C8B-B14F-4D97-AF65-F5344CB8AC3E}">
        <p14:creationId xmlns:p14="http://schemas.microsoft.com/office/powerpoint/2010/main" val="236351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Ruminations on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Classic interfaces and concepts have enduring value, even in our "new world":</a:t>
            </a:r>
          </a:p>
          <a:p>
            <a:pPr lvl="1"/>
            <a:r>
              <a:rPr lang="en-US" dirty="0" smtClean="0"/>
              <a:t>Transactions, Unix Processes, Make  (all 1970s)</a:t>
            </a:r>
          </a:p>
          <a:p>
            <a:r>
              <a:rPr lang="en-US" dirty="0"/>
              <a:t>End users are willing to provide some information and high level structure about their intentions – if it pays off for </a:t>
            </a:r>
            <a:r>
              <a:rPr lang="en-US" dirty="0" smtClean="0"/>
              <a:t>them!</a:t>
            </a:r>
          </a:p>
          <a:p>
            <a:r>
              <a:rPr lang="en-US" dirty="0" smtClean="0"/>
              <a:t>We can step over some unsolvable problems by exploiting workflow structure.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5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Ruminations on </a:t>
            </a:r>
            <a:r>
              <a:rPr lang="en-US" dirty="0" err="1" smtClean="0"/>
              <a:t>Filesystems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Open/read/write/close has worked well for a long time, but seems to be too small a granularity for large scale systems.</a:t>
            </a:r>
          </a:p>
          <a:p>
            <a:r>
              <a:rPr lang="en-US" dirty="0" smtClean="0"/>
              <a:t>Do we need new </a:t>
            </a:r>
            <a:r>
              <a:rPr lang="en-US" dirty="0" err="1" smtClean="0"/>
              <a:t>filesystem</a:t>
            </a:r>
            <a:r>
              <a:rPr lang="en-US" dirty="0" smtClean="0"/>
              <a:t> ops?</a:t>
            </a:r>
          </a:p>
          <a:p>
            <a:pPr lvl="1"/>
            <a:r>
              <a:rPr lang="en-US" dirty="0" err="1"/>
              <a:t>f</a:t>
            </a:r>
            <a:r>
              <a:rPr lang="en-US" dirty="0" err="1" smtClean="0"/>
              <a:t>d</a:t>
            </a:r>
            <a:r>
              <a:rPr lang="en-US" dirty="0" smtClean="0"/>
              <a:t> = </a:t>
            </a:r>
            <a:r>
              <a:rPr lang="en-US" dirty="0" err="1" smtClean="0"/>
              <a:t>Opentree</a:t>
            </a:r>
            <a:r>
              <a:rPr lang="en-US" dirty="0" smtClean="0"/>
              <a:t>("/home/</a:t>
            </a:r>
            <a:r>
              <a:rPr lang="en-US" dirty="0" err="1" smtClean="0"/>
              <a:t>dthain</a:t>
            </a:r>
            <a:r>
              <a:rPr lang="en-US" dirty="0" smtClean="0"/>
              <a:t>",O_RDONLY);</a:t>
            </a:r>
          </a:p>
          <a:p>
            <a:pPr lvl="1"/>
            <a:r>
              <a:rPr lang="en-US" dirty="0" smtClean="0"/>
              <a:t>Results = Search("$PATH","</a:t>
            </a:r>
            <a:r>
              <a:rPr lang="en-US" dirty="0" err="1" smtClean="0"/>
              <a:t>sim.exe</a:t>
            </a:r>
            <a:r>
              <a:rPr lang="en-US" dirty="0" smtClean="0"/>
              <a:t>");</a:t>
            </a:r>
          </a:p>
          <a:p>
            <a:pPr lvl="1"/>
            <a:r>
              <a:rPr lang="en-US" dirty="0" smtClean="0"/>
              <a:t>Something like SQL for metadata?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88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5426" y="1121533"/>
            <a:ext cx="4940031" cy="181457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ccl.cse.nd.edu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Screen Shot 2015-11-13 at 2.1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" y="-8571"/>
            <a:ext cx="5284197" cy="4679137"/>
          </a:xfrm>
          <a:prstGeom prst="rect">
            <a:avLst/>
          </a:prstGeom>
        </p:spPr>
      </p:pic>
      <p:pic>
        <p:nvPicPr>
          <p:cNvPr id="5" name="Picture 4" descr="Screen Shot 2015-11-13 at 2.14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11" y="2490162"/>
            <a:ext cx="5181700" cy="45883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362870" y="5218773"/>
            <a:ext cx="3999850" cy="1814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dirty="0" smtClean="0"/>
              <a:t>@</a:t>
            </a:r>
            <a:r>
              <a:rPr lang="en-US" dirty="0" err="1" smtClean="0"/>
              <a:t>ProfThain</a:t>
            </a:r>
            <a:endParaRPr lang="en-US" dirty="0" smtClean="0"/>
          </a:p>
          <a:p>
            <a:pPr marL="0" indent="0" algn="r">
              <a:buFont typeface="Arial" pitchFamily="34" charset="0"/>
              <a:buNone/>
            </a:pPr>
            <a:endParaRPr lang="en-US" dirty="0" smtClean="0"/>
          </a:p>
          <a:p>
            <a:pPr lvl="1" algn="r"/>
            <a:endParaRPr lang="en-US" dirty="0" smtClean="0"/>
          </a:p>
          <a:p>
            <a:pPr lvl="1" algn="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261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Some of Our Collaborators</a:t>
            </a:r>
            <a:endParaRPr lang="en-US" dirty="0"/>
          </a:p>
        </p:txBody>
      </p:sp>
      <p:pic>
        <p:nvPicPr>
          <p:cNvPr id="52226" name="Picture 2" descr="http://www.bibliotecapleyades.net/imagenes_ciencia/colisionadorhadrones11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088" y="2133600"/>
            <a:ext cx="2583991" cy="1736443"/>
          </a:xfrm>
          <a:prstGeom prst="rect">
            <a:avLst/>
          </a:prstGeom>
          <a:noFill/>
        </p:spPr>
      </p:pic>
      <p:pic>
        <p:nvPicPr>
          <p:cNvPr id="52230" name="Picture 6" descr="http://topnews.net.nz/data/Genome-Sequenc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907" y="4854896"/>
            <a:ext cx="2442972" cy="1986156"/>
          </a:xfrm>
          <a:prstGeom prst="rect">
            <a:avLst/>
          </a:prstGeom>
          <a:noFill/>
        </p:spPr>
      </p:pic>
      <p:pic>
        <p:nvPicPr>
          <p:cNvPr id="52234" name="Picture 10" descr="http://www.ks.uiuc.edu/Overview/gallery/biggifs/7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772" y="2040953"/>
            <a:ext cx="2565208" cy="189602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4413"/>
          <a:stretch/>
        </p:blipFill>
        <p:spPr>
          <a:xfrm>
            <a:off x="609600" y="1173845"/>
            <a:ext cx="1226008" cy="1562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6012" r="17273"/>
          <a:stretch/>
        </p:blipFill>
        <p:spPr>
          <a:xfrm>
            <a:off x="609600" y="3936976"/>
            <a:ext cx="1087215" cy="1251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745" y="1143000"/>
            <a:ext cx="1221210" cy="1465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0119" b="7333"/>
          <a:stretch/>
        </p:blipFill>
        <p:spPr>
          <a:xfrm>
            <a:off x="4789604" y="3975966"/>
            <a:ext cx="1141488" cy="1506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4571" y="1097645"/>
            <a:ext cx="2711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Lannon</a:t>
            </a:r>
            <a:r>
              <a:rPr lang="en-US" dirty="0" smtClean="0"/>
              <a:t>: Analyze 2PB of data produced by the LHC experiment at CERN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42772" y="1083137"/>
            <a:ext cx="2711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Izaguirre</a:t>
            </a:r>
            <a:r>
              <a:rPr lang="en-US" dirty="0" smtClean="0"/>
              <a:t>: Simulate 10M different configurations of a complex protein.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40547" y="3906740"/>
            <a:ext cx="2711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Emrich</a:t>
            </a:r>
            <a:r>
              <a:rPr lang="en-US" dirty="0" smtClean="0"/>
              <a:t>: Analyze DNA in thousands of genomes for similar sub-sequences.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65859" y="3975966"/>
            <a:ext cx="2711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Flynn: Computational experiments on millions of acquired face videos.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9" cstate="print"/>
          <a:srcRect l="13142" t="30600"/>
          <a:stretch/>
        </p:blipFill>
        <p:spPr bwMode="auto">
          <a:xfrm>
            <a:off x="6044955" y="4894617"/>
            <a:ext cx="3037890" cy="194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265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4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(Brief detour about containers)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2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Containers Create Precise Execution Environments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19200" y="3048000"/>
            <a:ext cx="2057400" cy="19812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2133600"/>
            <a:ext cx="591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</a:t>
            </a:r>
            <a:r>
              <a:rPr lang="en-US" sz="2800" dirty="0" err="1" smtClean="0"/>
              <a:t>ocker</a:t>
            </a:r>
            <a:r>
              <a:rPr lang="en-US" sz="2800" dirty="0" smtClean="0"/>
              <a:t> run ubuntu-38.23 </a:t>
            </a:r>
            <a:r>
              <a:rPr lang="en-US" sz="2800" dirty="0" err="1" smtClean="0"/>
              <a:t>mysim.exe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447800" y="5105400"/>
            <a:ext cx="1545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ubuntu-</a:t>
            </a:r>
            <a:r>
              <a:rPr lang="en-US" dirty="0" smtClean="0"/>
              <a:t>38.23</a:t>
            </a:r>
          </a:p>
          <a:p>
            <a:pPr algn="ctr"/>
            <a:r>
              <a:rPr lang="en-US" dirty="0" smtClean="0"/>
              <a:t>image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600200" y="3810000"/>
            <a:ext cx="1219200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libraries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600200" y="3276600"/>
            <a:ext cx="1219200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962400" y="3505200"/>
            <a:ext cx="1219200" cy="9144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562600" y="3011269"/>
            <a:ext cx="2057400" cy="2703731"/>
            <a:chOff x="5562600" y="3011269"/>
            <a:chExt cx="2057400" cy="2703731"/>
          </a:xfrm>
        </p:grpSpPr>
        <p:sp>
          <p:nvSpPr>
            <p:cNvPr id="11" name="Rounded Rectangle 10"/>
            <p:cNvSpPr/>
            <p:nvPr/>
          </p:nvSpPr>
          <p:spPr>
            <a:xfrm>
              <a:off x="5562600" y="3011269"/>
              <a:ext cx="2057400" cy="1981200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23551" y="5068669"/>
              <a:ext cx="14805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Container</a:t>
              </a:r>
            </a:p>
            <a:p>
              <a:pPr algn="ctr"/>
              <a:r>
                <a:rPr lang="en-US" dirty="0" smtClean="0"/>
                <a:t>Environment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943600" y="3773269"/>
              <a:ext cx="1219200" cy="457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libraries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943600" y="4306669"/>
              <a:ext cx="1219200" cy="457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kernel</a:t>
              </a:r>
              <a:endParaRPr lang="en-US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943600" y="3239869"/>
              <a:ext cx="1219200" cy="457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code</a:t>
              </a:r>
              <a:endParaRPr lang="en-US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5943600" y="3429000"/>
            <a:ext cx="1219200" cy="1143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mysim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9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6" grpId="0" animBg="1"/>
      <p:bldP spid="16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/>
          <p:cNvSpPr/>
          <p:nvPr/>
        </p:nvSpPr>
        <p:spPr bwMode="auto">
          <a:xfrm>
            <a:off x="6324600" y="2362200"/>
            <a:ext cx="2667000" cy="2286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Batch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Containers and Workflows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048000" y="3142445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3962399" y="2895600"/>
            <a:ext cx="1219201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Make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F</a:t>
            </a:r>
            <a:r>
              <a:rPr lang="en-US" sz="2000" dirty="0" smtClean="0"/>
              <a:t>low</a:t>
            </a:r>
            <a:endParaRPr lang="en-US" sz="2000" dirty="0"/>
          </a:p>
        </p:txBody>
      </p:sp>
      <p:sp>
        <p:nvSpPr>
          <p:cNvPr id="25" name="Right Arrow 24"/>
          <p:cNvSpPr/>
          <p:nvPr/>
        </p:nvSpPr>
        <p:spPr bwMode="auto">
          <a:xfrm>
            <a:off x="5281612" y="3124200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85592" y="1992868"/>
            <a:ext cx="186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Millions of Tasks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525745" y="1981200"/>
            <a:ext cx="23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Thousands of Nodes</a:t>
            </a:r>
            <a:endParaRPr lang="en-US" dirty="0"/>
          </a:p>
        </p:txBody>
      </p:sp>
      <p:pic>
        <p:nvPicPr>
          <p:cNvPr id="4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2480186" cy="12013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14400" y="4876800"/>
            <a:ext cx="76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</a:t>
            </a:r>
            <a:r>
              <a:rPr lang="en-US" sz="2800" dirty="0" err="1" smtClean="0"/>
              <a:t>akeflow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--</a:t>
            </a:r>
            <a:r>
              <a:rPr lang="en-US" sz="2800" dirty="0" err="1" smtClean="0">
                <a:solidFill>
                  <a:srgbClr val="FFFF00"/>
                </a:solidFill>
              </a:rPr>
              <a:t>docker</a:t>
            </a:r>
            <a:r>
              <a:rPr lang="en-US" sz="2800" dirty="0" smtClean="0">
                <a:solidFill>
                  <a:srgbClr val="FFFF00"/>
                </a:solidFill>
              </a:rPr>
              <a:t> ubuntu-38.23</a:t>
            </a:r>
            <a:r>
              <a:rPr lang="en-US" sz="2800" dirty="0" smtClean="0"/>
              <a:t> –T condor . . .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6629400" y="2590800"/>
            <a:ext cx="1981200" cy="1676400"/>
            <a:chOff x="6629400" y="2590800"/>
            <a:chExt cx="1981200" cy="1676400"/>
          </a:xfrm>
        </p:grpSpPr>
        <p:grpSp>
          <p:nvGrpSpPr>
            <p:cNvPr id="4" name="Group 3"/>
            <p:cNvGrpSpPr/>
            <p:nvPr/>
          </p:nvGrpSpPr>
          <p:grpSpPr>
            <a:xfrm>
              <a:off x="6629400" y="2667000"/>
              <a:ext cx="533400" cy="533400"/>
              <a:chOff x="6705600" y="2819400"/>
              <a:chExt cx="533400" cy="5334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924800" y="2590800"/>
              <a:ext cx="533400" cy="533400"/>
              <a:chOff x="6705600" y="2819400"/>
              <a:chExt cx="533400" cy="53340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8077200" y="3505200"/>
              <a:ext cx="533400" cy="533400"/>
              <a:chOff x="6705600" y="2819400"/>
              <a:chExt cx="533400" cy="5334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858000" y="3733800"/>
              <a:ext cx="533400" cy="533400"/>
              <a:chOff x="6705600" y="2819400"/>
              <a:chExt cx="533400" cy="5334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</p:grpSp>
      <p:sp>
        <p:nvSpPr>
          <p:cNvPr id="7" name="Rounded Rectangle 6"/>
          <p:cNvSpPr/>
          <p:nvPr/>
        </p:nvSpPr>
        <p:spPr>
          <a:xfrm>
            <a:off x="4257960" y="2133600"/>
            <a:ext cx="685800" cy="6096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24560" y="1371600"/>
            <a:ext cx="1685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Docker</a:t>
            </a:r>
            <a:r>
              <a:rPr lang="en-US" dirty="0" smtClean="0"/>
              <a:t> Image:</a:t>
            </a:r>
          </a:p>
          <a:p>
            <a:pPr algn="ctr"/>
            <a:r>
              <a:rPr lang="en-US" dirty="0" smtClean="0"/>
              <a:t>ubuntu-38.23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0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876800" y="1600200"/>
            <a:ext cx="3352800" cy="1600200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Container Technology is Evolving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86200"/>
            <a:ext cx="1905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8674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ingularity.lbl.gov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46200"/>
            <a:ext cx="19105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3124200"/>
            <a:ext cx="110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ocker.io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105400" y="1828800"/>
            <a:ext cx="12192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dockerd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4419600" y="4419600"/>
            <a:ext cx="1295400" cy="1295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singular</a:t>
            </a:r>
            <a:endParaRPr lang="en-US" sz="1600" dirty="0"/>
          </a:p>
        </p:txBody>
      </p:sp>
      <p:sp>
        <p:nvSpPr>
          <p:cNvPr id="13" name="Oval 12"/>
          <p:cNvSpPr/>
          <p:nvPr/>
        </p:nvSpPr>
        <p:spPr>
          <a:xfrm>
            <a:off x="3429000" y="1828800"/>
            <a:ext cx="12192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docker</a:t>
            </a:r>
            <a:endParaRPr lang="en-US" sz="1600" dirty="0"/>
          </a:p>
        </p:txBody>
      </p:sp>
      <p:sp>
        <p:nvSpPr>
          <p:cNvPr id="14" name="Rounded Rectangle 13"/>
          <p:cNvSpPr/>
          <p:nvPr/>
        </p:nvSpPr>
        <p:spPr>
          <a:xfrm>
            <a:off x="6172200" y="4495800"/>
            <a:ext cx="1219200" cy="11430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container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5600" y="1828800"/>
            <a:ext cx="1219200" cy="11430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container</a:t>
            </a:r>
          </a:p>
        </p:txBody>
      </p:sp>
      <p:cxnSp>
        <p:nvCxnSpPr>
          <p:cNvPr id="17" name="Straight Arrow Connector 16"/>
          <p:cNvCxnSpPr>
            <a:stCxn id="11" idx="6"/>
            <a:endCxn id="14" idx="1"/>
          </p:cNvCxnSpPr>
          <p:nvPr/>
        </p:nvCxnSpPr>
        <p:spPr>
          <a:xfrm>
            <a:off x="5715000" y="50673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6"/>
            <a:endCxn id="10" idx="2"/>
          </p:cNvCxnSpPr>
          <p:nvPr/>
        </p:nvCxnSpPr>
        <p:spPr>
          <a:xfrm>
            <a:off x="4648200" y="24003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6"/>
            <a:endCxn id="15" idx="1"/>
          </p:cNvCxnSpPr>
          <p:nvPr/>
        </p:nvCxnSpPr>
        <p:spPr>
          <a:xfrm>
            <a:off x="6324600" y="24003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38600" y="3962400"/>
            <a:ext cx="362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ingularity exec </a:t>
            </a:r>
            <a:r>
              <a:rPr lang="en-US" dirty="0" err="1" smtClean="0">
                <a:solidFill>
                  <a:srgbClr val="FFFF00"/>
                </a:solidFill>
              </a:rPr>
              <a:t>ubuntu</a:t>
            </a:r>
            <a:r>
              <a:rPr lang="en-US" dirty="0" smtClean="0">
                <a:solidFill>
                  <a:srgbClr val="FFFF00"/>
                </a:solidFill>
              </a:rPr>
              <a:t> command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7516" y="990600"/>
            <a:ext cx="311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docker</a:t>
            </a:r>
            <a:r>
              <a:rPr lang="en-US" dirty="0" smtClean="0">
                <a:solidFill>
                  <a:srgbClr val="FFFF00"/>
                </a:solidFill>
              </a:rPr>
              <a:t> run </a:t>
            </a:r>
            <a:r>
              <a:rPr lang="en-US" dirty="0" err="1" smtClean="0">
                <a:solidFill>
                  <a:srgbClr val="FFFF00"/>
                </a:solidFill>
              </a:rPr>
              <a:t>ubuntu</a:t>
            </a:r>
            <a:r>
              <a:rPr lang="en-US" dirty="0" smtClean="0">
                <a:solidFill>
                  <a:srgbClr val="FFFF00"/>
                </a:solidFill>
              </a:rPr>
              <a:t> command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2091" y="3200400"/>
            <a:ext cx="344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nstalled service running as root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810000" y="5791200"/>
            <a:ext cx="435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container runs directly as a child process</a:t>
            </a:r>
          </a:p>
          <a:p>
            <a:pPr algn="ctr"/>
            <a:r>
              <a:rPr lang="en-US" dirty="0" smtClean="0"/>
              <a:t>(still needs </a:t>
            </a:r>
            <a:r>
              <a:rPr lang="en-US" dirty="0" err="1" smtClean="0"/>
              <a:t>setuid</a:t>
            </a:r>
            <a:r>
              <a:rPr lang="en-US" dirty="0" smtClean="0"/>
              <a:t> tool, though)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0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/>
          <p:cNvSpPr/>
          <p:nvPr/>
        </p:nvSpPr>
        <p:spPr bwMode="auto">
          <a:xfrm>
            <a:off x="6324600" y="2362200"/>
            <a:ext cx="2667000" cy="2286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Batch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Same Thing Using Singularity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048000" y="3142445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3962399" y="2895600"/>
            <a:ext cx="1219201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Make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F</a:t>
            </a:r>
            <a:r>
              <a:rPr lang="en-US" sz="2000" dirty="0" smtClean="0"/>
              <a:t>low</a:t>
            </a:r>
            <a:endParaRPr lang="en-US" sz="2000" dirty="0"/>
          </a:p>
        </p:txBody>
      </p:sp>
      <p:sp>
        <p:nvSpPr>
          <p:cNvPr id="25" name="Right Arrow 24"/>
          <p:cNvSpPr/>
          <p:nvPr/>
        </p:nvSpPr>
        <p:spPr bwMode="auto">
          <a:xfrm>
            <a:off x="5281612" y="3124200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85592" y="1992868"/>
            <a:ext cx="186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Millions of Tasks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525745" y="1981200"/>
            <a:ext cx="23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Thousands of Nodes</a:t>
            </a:r>
            <a:endParaRPr lang="en-US" dirty="0"/>
          </a:p>
        </p:txBody>
      </p:sp>
      <p:pic>
        <p:nvPicPr>
          <p:cNvPr id="4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2480186" cy="12013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14400" y="4876800"/>
            <a:ext cx="728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</a:t>
            </a:r>
            <a:r>
              <a:rPr lang="en-US" sz="2800" dirty="0" err="1" smtClean="0"/>
              <a:t>akeflow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–singularity </a:t>
            </a:r>
            <a:r>
              <a:rPr lang="en-US" sz="2800" dirty="0" err="1" smtClean="0">
                <a:solidFill>
                  <a:srgbClr val="FFFF00"/>
                </a:solidFill>
              </a:rPr>
              <a:t>ubuntu.img</a:t>
            </a:r>
            <a:r>
              <a:rPr lang="en-US" sz="2800" dirty="0" smtClean="0"/>
              <a:t> –T </a:t>
            </a:r>
            <a:r>
              <a:rPr lang="en-US" sz="2800" dirty="0" err="1" smtClean="0"/>
              <a:t>sge</a:t>
            </a:r>
            <a:r>
              <a:rPr lang="en-US" sz="2800" dirty="0" smtClean="0"/>
              <a:t> . . .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6629400" y="2590800"/>
            <a:ext cx="1981200" cy="1676400"/>
            <a:chOff x="6629400" y="2590800"/>
            <a:chExt cx="1981200" cy="1676400"/>
          </a:xfrm>
        </p:grpSpPr>
        <p:grpSp>
          <p:nvGrpSpPr>
            <p:cNvPr id="4" name="Group 3"/>
            <p:cNvGrpSpPr/>
            <p:nvPr/>
          </p:nvGrpSpPr>
          <p:grpSpPr>
            <a:xfrm>
              <a:off x="6629400" y="2667000"/>
              <a:ext cx="533400" cy="533400"/>
              <a:chOff x="6705600" y="2819400"/>
              <a:chExt cx="533400" cy="5334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924800" y="2590800"/>
              <a:ext cx="533400" cy="533400"/>
              <a:chOff x="6705600" y="2819400"/>
              <a:chExt cx="533400" cy="53340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8077200" y="3505200"/>
              <a:ext cx="533400" cy="533400"/>
              <a:chOff x="6705600" y="2819400"/>
              <a:chExt cx="533400" cy="5334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858000" y="3733800"/>
              <a:ext cx="533400" cy="533400"/>
              <a:chOff x="6705600" y="2819400"/>
              <a:chExt cx="533400" cy="5334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6705600" y="2819400"/>
                <a:ext cx="533400" cy="533400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781800" y="2933700"/>
                <a:ext cx="381000" cy="342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</p:grpSp>
      <p:sp>
        <p:nvSpPr>
          <p:cNvPr id="7" name="Rounded Rectangle 6"/>
          <p:cNvSpPr/>
          <p:nvPr/>
        </p:nvSpPr>
        <p:spPr>
          <a:xfrm>
            <a:off x="4257960" y="2133600"/>
            <a:ext cx="685800" cy="6096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57693" y="1371600"/>
            <a:ext cx="201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Singularity image:</a:t>
            </a:r>
          </a:p>
          <a:p>
            <a:pPr algn="ctr"/>
            <a:r>
              <a:rPr lang="en-US" dirty="0" err="1"/>
              <a:t>u</a:t>
            </a:r>
            <a:r>
              <a:rPr lang="en-US" dirty="0" err="1" smtClean="0"/>
              <a:t>buntu.img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2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Scientific Computing</a:t>
            </a:r>
            <a:br>
              <a:rPr lang="en-US" dirty="0" smtClean="0"/>
            </a:br>
            <a:r>
              <a:rPr lang="en-US" dirty="0" smtClean="0"/>
              <a:t>Has Really Interesting CS Problems!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Our collaborators always want to push the limits of computing: bigger, faster, more reliable, . . .</a:t>
            </a:r>
          </a:p>
          <a:p>
            <a:r>
              <a:rPr lang="en-US" dirty="0" smtClean="0"/>
              <a:t>Programming a 10K core system means thinking about all the hard problems: parallelism, fault tolerance, data locality, consistency</a:t>
            </a:r>
          </a:p>
          <a:p>
            <a:r>
              <a:rPr lang="en-US" dirty="0" smtClean="0"/>
              <a:t>We get to work with real people, real datasets, and real applications, not toy examples.  (but that means we need to deliver things that work.)</a:t>
            </a:r>
          </a:p>
          <a:p>
            <a:r>
              <a:rPr lang="en-US" dirty="0" smtClean="0"/>
              <a:t>We can contribute to problems that advance human health and understanding.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0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Harnessing Cycles with </a:t>
            </a:r>
            <a:r>
              <a:rPr lang="en-US" dirty="0" err="1" smtClean="0"/>
              <a:t>HTCondor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5" y="135748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8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Resources Vary Over Time</a:t>
            </a:r>
            <a:endParaRPr lang="en-US" sz="4800" dirty="0"/>
          </a:p>
        </p:txBody>
      </p:sp>
      <p:pic>
        <p:nvPicPr>
          <p:cNvPr id="1026" name="Picture 2" descr="http://ccl.cse.nd.edu/display/condor-lastyear-machines.d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54338" cy="429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86400"/>
            <a:ext cx="5106888" cy="12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 smtClean="0"/>
              <a:t>Scientific Computing at Notre Dame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About DAG Structured Workflows</a:t>
            </a:r>
          </a:p>
          <a:p>
            <a:r>
              <a:rPr lang="en-US" dirty="0" smtClean="0"/>
              <a:t>Workflows + </a:t>
            </a:r>
            <a:r>
              <a:rPr lang="en-US" dirty="0" err="1" smtClean="0"/>
              <a:t>Filesystems</a:t>
            </a:r>
            <a:r>
              <a:rPr lang="en-US" dirty="0" smtClean="0"/>
              <a:t> = Trouble!</a:t>
            </a:r>
          </a:p>
          <a:p>
            <a:r>
              <a:rPr lang="en-US" dirty="0" smtClean="0"/>
              <a:t>Exploit Workflow Structure!</a:t>
            </a:r>
          </a:p>
          <a:p>
            <a:pPr lvl="1"/>
            <a:r>
              <a:rPr lang="en-US" dirty="0" smtClean="0"/>
              <a:t>Metadata Distribution</a:t>
            </a:r>
          </a:p>
          <a:p>
            <a:pPr lvl="1"/>
            <a:r>
              <a:rPr lang="en-US" dirty="0" smtClean="0"/>
              <a:t>Explicit Data Movement</a:t>
            </a:r>
          </a:p>
          <a:p>
            <a:r>
              <a:rPr lang="en-US" dirty="0" smtClean="0"/>
              <a:t>Lessons Learned and Future Thoughts</a:t>
            </a:r>
          </a:p>
        </p:txBody>
      </p:sp>
    </p:spTree>
    <p:extLst>
      <p:ext uri="{BB962C8B-B14F-4D97-AF65-F5344CB8AC3E}">
        <p14:creationId xmlns:p14="http://schemas.microsoft.com/office/powerpoint/2010/main" val="420639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26398</TotalTime>
  <Words>2329</Words>
  <Application>Microsoft Macintosh PowerPoint</Application>
  <PresentationFormat>On-screen Show (4:3)</PresentationFormat>
  <Paragraphs>595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Reconsidering the Filesystem for Distributed Data Processing</vt:lpstr>
      <vt:lpstr>Reconsidering the Filesystem for Distributed Data Processing for DAG Structured Workflows</vt:lpstr>
      <vt:lpstr>The Cooperative Computing Lab</vt:lpstr>
      <vt:lpstr>http://ccl.cse.nd.edu</vt:lpstr>
      <vt:lpstr>Some of Our Collaborators</vt:lpstr>
      <vt:lpstr>Scientific Computing Has Really Interesting CS Problems!</vt:lpstr>
      <vt:lpstr>Harnessing Cycles with HTCondor</vt:lpstr>
      <vt:lpstr>Resources Vary Over Time</vt:lpstr>
      <vt:lpstr>Outline</vt:lpstr>
      <vt:lpstr>From the scientist's perspective…</vt:lpstr>
      <vt:lpstr>Starting Point: One Job</vt:lpstr>
      <vt:lpstr>Some researchers ask: "How do I make one job faster?" (high performance computing)  Others are interested in: "How can I do more in the same amount of time?" (high throughput computing)</vt:lpstr>
      <vt:lpstr>DAG: Directed Acyclic Graph (a.k.a. Workflow)</vt:lpstr>
      <vt:lpstr>Example: Species Distribution Modeling</vt:lpstr>
      <vt:lpstr>More Examples</vt:lpstr>
      <vt:lpstr>How to Express a DAG? XML, JSON, DOT, Edges+Vertexes, ...</vt:lpstr>
      <vt:lpstr>An Old Idea: Makefiles</vt:lpstr>
      <vt:lpstr>Makeflow = Make + Workflow</vt:lpstr>
      <vt:lpstr>Makeflow Shapes a Workflow</vt:lpstr>
      <vt:lpstr>Example: Bioinformatics Portal</vt:lpstr>
      <vt:lpstr>Robustness in Time and Space</vt:lpstr>
      <vt:lpstr>Think of Jobs as Long-Running Transactions:</vt:lpstr>
      <vt:lpstr>A Workflow Requires Nested Transactions</vt:lpstr>
      <vt:lpstr>Upshot: Treat an Entire Workflow Like a Single Reliable Job</vt:lpstr>
      <vt:lpstr>Outline</vt:lpstr>
      <vt:lpstr>Workflows Stress Filesystems!</vt:lpstr>
      <vt:lpstr>Metadata Bottleneck</vt:lpstr>
      <vt:lpstr>Data Bottleneck</vt:lpstr>
      <vt:lpstr>Temporal Inconsistencies</vt:lpstr>
      <vt:lpstr>What's the Problem Here?</vt:lpstr>
      <vt:lpstr>But, a workflow explains all of it's I/O behavior in advance! </vt:lpstr>
      <vt:lpstr>Outline</vt:lpstr>
      <vt:lpstr>Example: Metadata Storms</vt:lpstr>
      <vt:lpstr>Metadata Storm</vt:lpstr>
      <vt:lpstr>Idea: Bulk Metadata Distribution</vt:lpstr>
      <vt:lpstr>Bulk Metadata Load</vt:lpstr>
      <vt:lpstr>CVMFS Filesystem on &gt;100K Cores Around the World</vt:lpstr>
      <vt:lpstr>Some Quick Numbers</vt:lpstr>
      <vt:lpstr>Outline</vt:lpstr>
      <vt:lpstr>Invert the Approach</vt:lpstr>
      <vt:lpstr>PowerPoint Presentation</vt:lpstr>
      <vt:lpstr>PowerPoint Presentation</vt:lpstr>
      <vt:lpstr>Work Queue Applications</vt:lpstr>
      <vt:lpstr>Adaptive Weighted Ensemble</vt:lpstr>
      <vt:lpstr>AWE on Clusters, Clouds, and Grids</vt:lpstr>
      <vt:lpstr>Outline</vt:lpstr>
      <vt:lpstr>Some Ruminations on Workflows</vt:lpstr>
      <vt:lpstr>Some Ruminations on Filesystems</vt:lpstr>
      <vt:lpstr>PowerPoint Presentation</vt:lpstr>
      <vt:lpstr>Extra Slides</vt:lpstr>
      <vt:lpstr>(Brief detour about containers)</vt:lpstr>
      <vt:lpstr>Containers Create Precise Execution Environments</vt:lpstr>
      <vt:lpstr>Containers and Workflows</vt:lpstr>
      <vt:lpstr>Container Technology is Evolving</vt:lpstr>
      <vt:lpstr>Same Thing Using Singularity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 Department of Computer Science and Engineering College of Engineering University of Notre Dame</dc:title>
  <dc:creator>Douglas Thain</dc:creator>
  <cp:lastModifiedBy>Douglas Thain</cp:lastModifiedBy>
  <cp:revision>459</cp:revision>
  <dcterms:created xsi:type="dcterms:W3CDTF">2012-02-01T15:42:36Z</dcterms:created>
  <dcterms:modified xsi:type="dcterms:W3CDTF">2017-03-30T18:32:39Z</dcterms:modified>
</cp:coreProperties>
</file>