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3"/>
  </p:notesMasterIdLst>
  <p:sldIdLst>
    <p:sldId id="256" r:id="rId2"/>
    <p:sldId id="575" r:id="rId3"/>
    <p:sldId id="573" r:id="rId4"/>
    <p:sldId id="574" r:id="rId5"/>
    <p:sldId id="391" r:id="rId6"/>
    <p:sldId id="581" r:id="rId7"/>
    <p:sldId id="582" r:id="rId8"/>
    <p:sldId id="263" r:id="rId9"/>
    <p:sldId id="523" r:id="rId10"/>
    <p:sldId id="566" r:id="rId11"/>
    <p:sldId id="576" r:id="rId12"/>
    <p:sldId id="578" r:id="rId13"/>
    <p:sldId id="579" r:id="rId14"/>
    <p:sldId id="549" r:id="rId15"/>
    <p:sldId id="507" r:id="rId16"/>
    <p:sldId id="477" r:id="rId17"/>
    <p:sldId id="460" r:id="rId18"/>
    <p:sldId id="495" r:id="rId19"/>
    <p:sldId id="492" r:id="rId20"/>
    <p:sldId id="491" r:id="rId21"/>
    <p:sldId id="493" r:id="rId22"/>
    <p:sldId id="496" r:id="rId23"/>
    <p:sldId id="392" r:id="rId24"/>
    <p:sldId id="567" r:id="rId25"/>
    <p:sldId id="274" r:id="rId26"/>
    <p:sldId id="275" r:id="rId27"/>
    <p:sldId id="273" r:id="rId28"/>
    <p:sldId id="550" r:id="rId29"/>
    <p:sldId id="387" r:id="rId30"/>
    <p:sldId id="278" r:id="rId31"/>
    <p:sldId id="282" r:id="rId32"/>
    <p:sldId id="283" r:id="rId33"/>
    <p:sldId id="368" r:id="rId34"/>
    <p:sldId id="542" r:id="rId35"/>
    <p:sldId id="519" r:id="rId36"/>
    <p:sldId id="464" r:id="rId37"/>
    <p:sldId id="520" r:id="rId38"/>
    <p:sldId id="561" r:id="rId39"/>
    <p:sldId id="562" r:id="rId40"/>
    <p:sldId id="563" r:id="rId41"/>
    <p:sldId id="552" r:id="rId42"/>
    <p:sldId id="553" r:id="rId43"/>
    <p:sldId id="554" r:id="rId44"/>
    <p:sldId id="556" r:id="rId45"/>
    <p:sldId id="558" r:id="rId46"/>
    <p:sldId id="559" r:id="rId47"/>
    <p:sldId id="560" r:id="rId48"/>
    <p:sldId id="443" r:id="rId49"/>
    <p:sldId id="453" r:id="rId50"/>
    <p:sldId id="489" r:id="rId51"/>
    <p:sldId id="503" r:id="rId52"/>
    <p:sldId id="501" r:id="rId53"/>
    <p:sldId id="499" r:id="rId54"/>
    <p:sldId id="500" r:id="rId55"/>
    <p:sldId id="572" r:id="rId56"/>
    <p:sldId id="540" r:id="rId57"/>
    <p:sldId id="555" r:id="rId58"/>
    <p:sldId id="580" r:id="rId59"/>
    <p:sldId id="371" r:id="rId60"/>
    <p:sldId id="564" r:id="rId61"/>
    <p:sldId id="547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788" autoAdjust="0"/>
    <p:restoredTop sz="96949" autoAdjust="0"/>
  </p:normalViewPr>
  <p:slideViewPr>
    <p:cSldViewPr>
      <p:cViewPr varScale="1">
        <p:scale>
          <a:sx n="67" d="100"/>
          <a:sy n="67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F26EE9-D9F4-42F5-9EFA-D0300B469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B981-0FAC-4B55-8899-BCB53A717AFD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6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5BB9CB9A-2BC1-49CB-AF8F-36D1B5BA4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410-C166-4B42-8539-DE680365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1D2DE-7636-4D74-95FA-741383C3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429F4-FE3C-44FF-9DE1-C10B1F6A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1E75-0A36-4FDB-8973-BA647DC5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6485-6CC7-46E5-9778-D67D05E39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FDA3-D3FF-420E-8808-549ED128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2863-2E41-4B6B-A2C7-2DC55F0E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4008-757E-43A1-AEFD-EEB390A2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7F8B-4380-4195-B5FB-0B121015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9962-DFD2-449C-BC0D-7070DF5F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5DAF-47C8-42B3-8279-4B838D42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8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59F366-1542-4B39-ACBA-4A9715E23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cse.nd.edu/people/faculty_bio.php?id=100000064" TargetMode="External"/><Relationship Id="rId7" Type="http://schemas.openxmlformats.org/officeDocument/2006/relationships/hyperlink" Target="http://www.cse.nd.edu/~dthain/images/thain-sc05-small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imgurl=http://i.realone.com/assets/rn/img/1/2/9/6/9156921-9156924-slarge.jpg&amp;imgrefurl=http://www.rollingstone.com/news/story/9156881/elvis_lives_on_the_singles_chart&amp;h=344&amp;w=344&amp;sz=50&amp;hl=en&amp;start=5&amp;tbnid=t6Dw5Wamek9YrM:&amp;tbnh=120&amp;tbnw=120&amp;prev=/images?q=elvis+presley&amp;gbv=2&amp;svnum=10&amp;hl=en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nd.edu/people/faculty_bio.php?id=100000064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hyperlink" Target="http://www.cse.nd.edu/people/faculty_bio.php?id=1000000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se.nd.edu/people/faculty_bio.php?id=100000042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5.jpeg"/><Relationship Id="rId10" Type="http://schemas.openxmlformats.org/officeDocument/2006/relationships/hyperlink" Target="http://www.cse.nd.edu/people/faculty_bio.php?id=100000049" TargetMode="External"/><Relationship Id="rId4" Type="http://schemas.openxmlformats.org/officeDocument/2006/relationships/hyperlink" Target="http://www.cse.nd.edu/people/faculty_bio.php?id=100000045" TargetMode="External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wisc.edu/condor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77AC5F-EF33-47C7-A844-597A82DF415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2076450"/>
          </a:xfrm>
        </p:spPr>
        <p:txBody>
          <a:bodyPr/>
          <a:lstStyle/>
          <a:p>
            <a:r>
              <a:rPr lang="en-US" sz="4400" dirty="0" smtClean="0"/>
              <a:t>High Throughput Scientific Computing with Condor:</a:t>
            </a:r>
            <a:br>
              <a:rPr lang="en-US" sz="4400" dirty="0" smtClean="0"/>
            </a:br>
            <a:r>
              <a:rPr lang="en-US" sz="3200" i="1" dirty="0" smtClean="0"/>
              <a:t>Computer Science Challenges</a:t>
            </a:r>
            <a:br>
              <a:rPr lang="en-US" sz="3200" i="1" dirty="0" smtClean="0"/>
            </a:br>
            <a:r>
              <a:rPr lang="en-US" sz="3200" i="1" dirty="0" smtClean="0"/>
              <a:t>in Large Scale Parallelism</a:t>
            </a:r>
            <a:endParaRPr lang="en-US" sz="4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305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Douglas </a:t>
            </a:r>
            <a:r>
              <a:rPr lang="en-US" sz="3200" dirty="0" err="1"/>
              <a:t>Thain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University of Notre Dame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UAB</a:t>
            </a: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smtClean="0"/>
              <a:t> </a:t>
            </a:r>
            <a:r>
              <a:rPr lang="en-US" sz="3200" smtClean="0"/>
              <a:t>27 </a:t>
            </a:r>
            <a:r>
              <a:rPr lang="en-US" sz="3200" smtClean="0"/>
              <a:t>October </a:t>
            </a:r>
            <a:r>
              <a:rPr lang="en-US" sz="3200" dirty="0" smtClean="0"/>
              <a:t>2011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Just last month…</a:t>
            </a:r>
            <a:br>
              <a:rPr lang="en-US" dirty="0" smtClean="0"/>
            </a:br>
            <a:r>
              <a:rPr lang="en-US" dirty="0" smtClean="0"/>
              <a:t>Cycle Cloud Using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Matchmaking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10000" y="1600200"/>
            <a:ext cx="1524000" cy="1447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maker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66800" y="3581400"/>
            <a:ext cx="1524000" cy="1447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/>
              <a:t>schedd</a:t>
            </a:r>
            <a:endParaRPr lang="en-US" sz="2000" dirty="0" smtClean="0"/>
          </a:p>
        </p:txBody>
      </p:sp>
      <p:sp>
        <p:nvSpPr>
          <p:cNvPr id="7" name="Oval 6"/>
          <p:cNvSpPr/>
          <p:nvPr/>
        </p:nvSpPr>
        <p:spPr bwMode="auto">
          <a:xfrm>
            <a:off x="6553200" y="3581400"/>
            <a:ext cx="1524000" cy="1447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/>
              <a:t>startd</a:t>
            </a:r>
            <a:endParaRPr lang="en-US" sz="2000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533400" y="1600200"/>
            <a:ext cx="3499785" cy="2193225"/>
            <a:chOff x="533400" y="1600200"/>
            <a:chExt cx="3499785" cy="2193225"/>
          </a:xfrm>
        </p:grpSpPr>
        <p:cxnSp>
          <p:nvCxnSpPr>
            <p:cNvPr id="9" name="Straight Arrow Connector 8"/>
            <p:cNvCxnSpPr>
              <a:stCxn id="6" idx="7"/>
              <a:endCxn id="5" idx="3"/>
            </p:cNvCxnSpPr>
            <p:nvPr/>
          </p:nvCxnSpPr>
          <p:spPr bwMode="auto">
            <a:xfrm flipV="1">
              <a:off x="2367615" y="2835975"/>
              <a:ext cx="1665570" cy="957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2286000" y="25146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ClassAd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1600200"/>
              <a:ext cx="25458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Advertise:</a:t>
              </a:r>
            </a:p>
            <a:p>
              <a:pPr algn="ctr"/>
              <a:r>
                <a:rPr lang="en-US" sz="2400" dirty="0" smtClean="0"/>
                <a:t>I have jobs to run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10815" y="1600200"/>
            <a:ext cx="3728385" cy="2193225"/>
            <a:chOff x="5110815" y="1600200"/>
            <a:chExt cx="3728385" cy="219322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019800" y="25146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ClassAd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1"/>
              <a:endCxn id="5" idx="5"/>
            </p:cNvCxnSpPr>
            <p:nvPr/>
          </p:nvCxnSpPr>
          <p:spPr bwMode="auto">
            <a:xfrm flipH="1" flipV="1">
              <a:off x="5110815" y="2835975"/>
              <a:ext cx="1665570" cy="9574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833249" y="1600200"/>
              <a:ext cx="30059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Advertise</a:t>
              </a:r>
            </a:p>
            <a:p>
              <a:pPr algn="ctr"/>
              <a:r>
                <a:rPr lang="en-US" sz="2400" dirty="0" smtClean="0"/>
                <a:t>I am free to run jobs.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90800" y="3048000"/>
            <a:ext cx="3962400" cy="1364397"/>
            <a:chOff x="2590800" y="3048000"/>
            <a:chExt cx="3962400" cy="1364397"/>
          </a:xfrm>
        </p:grpSpPr>
        <p:cxnSp>
          <p:nvCxnSpPr>
            <p:cNvPr id="28" name="Straight Arrow Connector 27"/>
            <p:cNvCxnSpPr>
              <a:stCxn id="5" idx="4"/>
              <a:endCxn id="6" idx="6"/>
            </p:cNvCxnSpPr>
            <p:nvPr/>
          </p:nvCxnSpPr>
          <p:spPr bwMode="auto">
            <a:xfrm flipH="1">
              <a:off x="2590800" y="3048000"/>
              <a:ext cx="1981200" cy="1257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5" idx="4"/>
              <a:endCxn id="7" idx="2"/>
            </p:cNvCxnSpPr>
            <p:nvPr/>
          </p:nvCxnSpPr>
          <p:spPr bwMode="auto">
            <a:xfrm>
              <a:off x="4572000" y="3048000"/>
              <a:ext cx="1981200" cy="1257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854186" y="3581400"/>
              <a:ext cx="34601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Match:</a:t>
              </a:r>
            </a:p>
            <a:p>
              <a:pPr algn="ctr"/>
              <a:r>
                <a:rPr lang="en-US" sz="2400" dirty="0" smtClean="0"/>
                <a:t>You two are compatible.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67615" y="4817175"/>
            <a:ext cx="4408770" cy="890622"/>
            <a:chOff x="2367615" y="4817175"/>
            <a:chExt cx="4408770" cy="890622"/>
          </a:xfrm>
        </p:grpSpPr>
        <p:cxnSp>
          <p:nvCxnSpPr>
            <p:cNvPr id="32" name="Straight Arrow Connector 31"/>
            <p:cNvCxnSpPr>
              <a:stCxn id="6" idx="5"/>
              <a:endCxn id="7" idx="3"/>
            </p:cNvCxnSpPr>
            <p:nvPr/>
          </p:nvCxnSpPr>
          <p:spPr bwMode="auto">
            <a:xfrm>
              <a:off x="2367615" y="4817175"/>
              <a:ext cx="440877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798054" y="4876800"/>
              <a:ext cx="35028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Activate:</a:t>
              </a:r>
            </a:p>
            <a:p>
              <a:pPr algn="ctr"/>
              <a:r>
                <a:rPr lang="en-US" sz="2400" dirty="0" smtClean="0"/>
                <a:t>I want to run a job there:</a:t>
              </a:r>
              <a:endParaRPr lang="en-US" sz="2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200" y="30480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Represents</a:t>
            </a:r>
          </a:p>
          <a:p>
            <a:pPr algn="ctr"/>
            <a:r>
              <a:rPr lang="en-US" dirty="0" smtClean="0"/>
              <a:t>job owner.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15200" y="2971800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Represents</a:t>
            </a:r>
          </a:p>
          <a:p>
            <a:pPr algn="ctr"/>
            <a:r>
              <a:rPr lang="en-US" dirty="0" smtClean="0"/>
              <a:t>machine owner.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1000" y="4876800"/>
            <a:ext cx="3909189" cy="1752600"/>
            <a:chOff x="381000" y="4876800"/>
            <a:chExt cx="3909189" cy="17526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81000" y="48768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" y="50292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5800" y="51816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38200" y="53340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0600" y="54864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43000" y="56388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295400" y="57912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38400" y="61722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condor_submit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47800" y="59436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600200" y="6096000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Job</a:t>
              </a: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6934200" y="5334000"/>
            <a:ext cx="685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ClassAd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1521797"/>
            <a:ext cx="4114800" cy="49552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Machine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ClassAd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r>
              <a:rPr lang="en-US" sz="2400" dirty="0" err="1" smtClean="0"/>
              <a:t>OpSys</a:t>
            </a:r>
            <a:r>
              <a:rPr lang="en-US" sz="2400" dirty="0" smtClean="0"/>
              <a:t> = “LINUX”</a:t>
            </a:r>
          </a:p>
          <a:p>
            <a:r>
              <a:rPr lang="en-US" sz="2400" dirty="0" smtClean="0"/>
              <a:t>Arch = “X86_64”</a:t>
            </a:r>
          </a:p>
          <a:p>
            <a:r>
              <a:rPr lang="en-US" sz="2400" dirty="0" smtClean="0"/>
              <a:t>Memory = 1024M</a:t>
            </a:r>
          </a:p>
          <a:p>
            <a:r>
              <a:rPr lang="en-US" sz="2400" dirty="0" smtClean="0"/>
              <a:t>Disk = 55GB</a:t>
            </a:r>
          </a:p>
          <a:p>
            <a:r>
              <a:rPr lang="en-US" sz="2400" dirty="0" err="1" smtClean="0"/>
              <a:t>LoadAvg</a:t>
            </a:r>
            <a:r>
              <a:rPr lang="en-US" sz="2400" dirty="0" smtClean="0"/>
              <a:t> = 0.23</a:t>
            </a:r>
          </a:p>
          <a:p>
            <a:endParaRPr lang="en-US" sz="2400" dirty="0" smtClean="0"/>
          </a:p>
          <a:p>
            <a:r>
              <a:rPr lang="en-US" sz="2400" dirty="0" smtClean="0"/>
              <a:t>Requirements =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LoadAvg</a:t>
            </a:r>
            <a:r>
              <a:rPr lang="en-US" sz="2400" dirty="0" smtClean="0"/>
              <a:t> &lt; 0.5</a:t>
            </a:r>
          </a:p>
          <a:p>
            <a:endParaRPr lang="en-US" sz="2400" dirty="0" smtClean="0"/>
          </a:p>
          <a:p>
            <a:r>
              <a:rPr lang="en-US" sz="2400" dirty="0" smtClean="0"/>
              <a:t>Rank =</a:t>
            </a:r>
          </a:p>
          <a:p>
            <a:r>
              <a:rPr lang="en-US" sz="2400" dirty="0" smtClean="0"/>
              <a:t>	Dept==“Physics”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60242"/>
            <a:ext cx="4114800" cy="50167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Job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ClassAd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endParaRPr lang="en-US" sz="2800" b="1" u="sng" dirty="0" smtClean="0">
              <a:solidFill>
                <a:srgbClr val="FFFF00"/>
              </a:solidFill>
            </a:endParaRPr>
          </a:p>
          <a:p>
            <a:r>
              <a:rPr lang="en-US" sz="2400" dirty="0" err="1" smtClean="0"/>
              <a:t>Cmd</a:t>
            </a:r>
            <a:r>
              <a:rPr lang="en-US" sz="2400" dirty="0" smtClean="0"/>
              <a:t> = “mysim.exe”</a:t>
            </a:r>
          </a:p>
          <a:p>
            <a:r>
              <a:rPr lang="en-US" sz="2400" dirty="0" smtClean="0"/>
              <a:t>Owner = “</a:t>
            </a:r>
            <a:r>
              <a:rPr lang="en-US" sz="2400" dirty="0" err="1" smtClean="0"/>
              <a:t>dthain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Dept = “CSE”</a:t>
            </a:r>
          </a:p>
          <a:p>
            <a:r>
              <a:rPr lang="en-US" sz="2400" dirty="0" err="1" smtClean="0"/>
              <a:t>ImageSize</a:t>
            </a:r>
            <a:r>
              <a:rPr lang="en-US" sz="2400" dirty="0" smtClean="0"/>
              <a:t> = 512M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Requirements = </a:t>
            </a:r>
          </a:p>
          <a:p>
            <a:r>
              <a:rPr lang="en-US" sz="2400" dirty="0" smtClean="0"/>
              <a:t>	Arch == “LINUX” &amp;&amp;</a:t>
            </a:r>
          </a:p>
          <a:p>
            <a:r>
              <a:rPr lang="en-US" sz="2400" dirty="0" smtClean="0"/>
              <a:t>	Disk &gt;</a:t>
            </a:r>
            <a:r>
              <a:rPr lang="en-US" sz="2400" dirty="0" err="1" smtClean="0"/>
              <a:t>ImageSize</a:t>
            </a:r>
            <a:endParaRPr lang="en-US" sz="2400" dirty="0" smtClean="0"/>
          </a:p>
          <a:p>
            <a:r>
              <a:rPr lang="en-US" sz="2400" dirty="0" smtClean="0"/>
              <a:t>Rank =</a:t>
            </a:r>
          </a:p>
          <a:p>
            <a:r>
              <a:rPr lang="en-US" sz="2400" dirty="0" smtClean="0"/>
              <a:t>	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Campus Scale</a:t>
            </a:r>
            <a:endParaRPr lang="en-US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0386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40386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8006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48006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5626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55626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85800" y="17526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CPU</a:t>
            </a:r>
          </a:p>
        </p:txBody>
      </p:sp>
      <p:sp>
        <p:nvSpPr>
          <p:cNvPr id="69653" name="AutoShape 21"/>
          <p:cNvSpPr>
            <a:spLocks noChangeArrowheads="1"/>
          </p:cNvSpPr>
          <p:nvPr/>
        </p:nvSpPr>
        <p:spPr bwMode="auto">
          <a:xfrm>
            <a:off x="457200" y="2286000"/>
            <a:ext cx="762000" cy="990600"/>
          </a:xfrm>
          <a:prstGeom prst="can">
            <a:avLst>
              <a:gd name="adj" fmla="val 3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1905000" y="1828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1600200" y="24384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30480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CPU</a:t>
            </a: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>
            <a:off x="3200400" y="25146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67056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61" name="AutoShape 29"/>
          <p:cNvSpPr>
            <a:spLocks noChangeArrowheads="1"/>
          </p:cNvSpPr>
          <p:nvPr/>
        </p:nvSpPr>
        <p:spPr bwMode="auto">
          <a:xfrm>
            <a:off x="67056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73914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>
            <a:off x="73914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80772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65" name="AutoShape 33"/>
          <p:cNvSpPr>
            <a:spLocks noChangeArrowheads="1"/>
          </p:cNvSpPr>
          <p:nvPr/>
        </p:nvSpPr>
        <p:spPr bwMode="auto">
          <a:xfrm>
            <a:off x="80772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5486400" y="2249488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6172200" y="2249488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6858000" y="2249488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7543800" y="2249488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5486400" y="28956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85" name="AutoShape 53"/>
          <p:cNvSpPr>
            <a:spLocks noChangeArrowheads="1"/>
          </p:cNvSpPr>
          <p:nvPr/>
        </p:nvSpPr>
        <p:spPr bwMode="auto">
          <a:xfrm>
            <a:off x="6172200" y="28956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87" name="AutoShape 55"/>
          <p:cNvSpPr>
            <a:spLocks noChangeArrowheads="1"/>
          </p:cNvSpPr>
          <p:nvPr/>
        </p:nvSpPr>
        <p:spPr bwMode="auto">
          <a:xfrm>
            <a:off x="6858000" y="28956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89" name="AutoShape 57"/>
          <p:cNvSpPr>
            <a:spLocks noChangeArrowheads="1"/>
          </p:cNvSpPr>
          <p:nvPr/>
        </p:nvSpPr>
        <p:spPr bwMode="auto">
          <a:xfrm>
            <a:off x="7543800" y="28956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5105400" y="175260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Fitzpatrick Workstation Cluster</a:t>
            </a:r>
          </a:p>
        </p:txBody>
      </p:sp>
      <p:sp>
        <p:nvSpPr>
          <p:cNvPr id="69691" name="Text Box 59"/>
          <p:cNvSpPr txBox="1">
            <a:spLocks noChangeArrowheads="1"/>
          </p:cNvSpPr>
          <p:nvPr/>
        </p:nvSpPr>
        <p:spPr bwMode="auto">
          <a:xfrm>
            <a:off x="6445250" y="64912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CCL Research Cluster</a:t>
            </a:r>
          </a:p>
        </p:txBody>
      </p:sp>
      <p:sp>
        <p:nvSpPr>
          <p:cNvPr id="69692" name="Text Box 60"/>
          <p:cNvSpPr txBox="1">
            <a:spLocks noChangeArrowheads="1"/>
          </p:cNvSpPr>
          <p:nvPr/>
        </p:nvSpPr>
        <p:spPr bwMode="auto">
          <a:xfrm>
            <a:off x="3429000" y="64770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CVRL Research Cluster</a:t>
            </a:r>
          </a:p>
        </p:txBody>
      </p: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381000" y="12954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Miscellaneous CSE Workstations</a:t>
            </a:r>
          </a:p>
        </p:txBody>
      </p:sp>
      <p:sp>
        <p:nvSpPr>
          <p:cNvPr id="69694" name="Rectangle 62"/>
          <p:cNvSpPr>
            <a:spLocks noChangeArrowheads="1"/>
          </p:cNvSpPr>
          <p:nvPr/>
        </p:nvSpPr>
        <p:spPr bwMode="auto">
          <a:xfrm>
            <a:off x="35052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CPU</a:t>
            </a: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048000" y="213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CPU</a:t>
            </a:r>
          </a:p>
        </p:txBody>
      </p:sp>
      <p:sp>
        <p:nvSpPr>
          <p:cNvPr id="69696" name="Rectangle 64"/>
          <p:cNvSpPr>
            <a:spLocks noChangeArrowheads="1"/>
          </p:cNvSpPr>
          <p:nvPr/>
        </p:nvSpPr>
        <p:spPr bwMode="auto">
          <a:xfrm>
            <a:off x="3505200" y="213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CPU</a:t>
            </a:r>
          </a:p>
        </p:txBody>
      </p:sp>
      <p:sp>
        <p:nvSpPr>
          <p:cNvPr id="69697" name="AutoShape 65"/>
          <p:cNvSpPr>
            <a:spLocks noChangeArrowheads="1"/>
          </p:cNvSpPr>
          <p:nvPr/>
        </p:nvSpPr>
        <p:spPr bwMode="auto">
          <a:xfrm>
            <a:off x="2209800" y="24384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sp>
        <p:nvSpPr>
          <p:cNvPr id="69698" name="AutoShape 66"/>
          <p:cNvSpPr>
            <a:spLocks noChangeArrowheads="1"/>
          </p:cNvSpPr>
          <p:nvPr/>
        </p:nvSpPr>
        <p:spPr bwMode="auto">
          <a:xfrm>
            <a:off x="5867400" y="685800"/>
            <a:ext cx="3200400" cy="990600"/>
          </a:xfrm>
          <a:prstGeom prst="wedgeRoundRectCallout">
            <a:avLst>
              <a:gd name="adj1" fmla="val -52231"/>
              <a:gd name="adj2" fmla="val 11009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I will only run jobs when there is no-one working at the keyboard</a:t>
            </a:r>
          </a:p>
        </p:txBody>
      </p:sp>
      <p:sp>
        <p:nvSpPr>
          <p:cNvPr id="69699" name="AutoShape 67"/>
          <p:cNvSpPr>
            <a:spLocks noChangeArrowheads="1"/>
          </p:cNvSpPr>
          <p:nvPr/>
        </p:nvSpPr>
        <p:spPr bwMode="auto">
          <a:xfrm>
            <a:off x="228600" y="381000"/>
            <a:ext cx="3200400" cy="685800"/>
          </a:xfrm>
          <a:prstGeom prst="wedgeRoundRectCallout">
            <a:avLst>
              <a:gd name="adj1" fmla="val 42361"/>
              <a:gd name="adj2" fmla="val 17384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I will only run jobs between midnight and 8 AM</a:t>
            </a:r>
          </a:p>
        </p:txBody>
      </p:sp>
      <p:sp>
        <p:nvSpPr>
          <p:cNvPr id="69700" name="AutoShape 68"/>
          <p:cNvSpPr>
            <a:spLocks noChangeArrowheads="1"/>
          </p:cNvSpPr>
          <p:nvPr/>
        </p:nvSpPr>
        <p:spPr bwMode="auto">
          <a:xfrm>
            <a:off x="5410200" y="3733800"/>
            <a:ext cx="3200400" cy="990600"/>
          </a:xfrm>
          <a:prstGeom prst="wedgeRoundRectCallout">
            <a:avLst>
              <a:gd name="adj1" fmla="val 20634"/>
              <a:gd name="adj2" fmla="val 9583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I prefer to run a job submitted by a CSE student.</a:t>
            </a: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505200" y="35814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m</a:t>
            </a:r>
            <a:r>
              <a:rPr lang="en-US" sz="1800" dirty="0" smtClean="0"/>
              <a:t>atch</a:t>
            </a:r>
          </a:p>
          <a:p>
            <a:pPr algn="ctr"/>
            <a:r>
              <a:rPr lang="en-US" dirty="0" smtClean="0"/>
              <a:t>maker</a:t>
            </a:r>
            <a:endParaRPr lang="en-US" sz="1800" dirty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0" y="4038600"/>
            <a:ext cx="2438400" cy="1301750"/>
            <a:chOff x="0" y="2544"/>
            <a:chExt cx="1536" cy="820"/>
          </a:xfrm>
        </p:grpSpPr>
        <p:pic>
          <p:nvPicPr>
            <p:cNvPr id="69702" name="Picture 70" descr="j0292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44"/>
              <a:ext cx="864" cy="820"/>
            </a:xfrm>
            <a:prstGeom prst="rect">
              <a:avLst/>
            </a:prstGeom>
            <a:noFill/>
          </p:spPr>
        </p:pic>
        <p:sp>
          <p:nvSpPr>
            <p:cNvPr id="69704" name="Oval 72"/>
            <p:cNvSpPr>
              <a:spLocks noChangeArrowheads="1"/>
            </p:cNvSpPr>
            <p:nvPr/>
          </p:nvSpPr>
          <p:spPr bwMode="auto">
            <a:xfrm>
              <a:off x="912" y="2688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auto">
            <a:xfrm>
              <a:off x="1008" y="2784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auto">
            <a:xfrm>
              <a:off x="1104" y="2880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auto">
            <a:xfrm>
              <a:off x="1200" y="2976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1905000" y="1828800"/>
            <a:ext cx="5486400" cy="4572000"/>
            <a:chOff x="1200" y="1152"/>
            <a:chExt cx="3456" cy="2880"/>
          </a:xfrm>
        </p:grpSpPr>
        <p:sp>
          <p:nvSpPr>
            <p:cNvPr id="69712" name="Oval 80"/>
            <p:cNvSpPr>
              <a:spLocks noChangeArrowheads="1"/>
            </p:cNvSpPr>
            <p:nvPr/>
          </p:nvSpPr>
          <p:spPr bwMode="auto">
            <a:xfrm>
              <a:off x="3888" y="1392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auto">
            <a:xfrm>
              <a:off x="4320" y="1392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auto">
            <a:xfrm>
              <a:off x="1200" y="1152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auto">
            <a:xfrm>
              <a:off x="2544" y="3696"/>
              <a:ext cx="336" cy="3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</p:grp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2766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CPU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3276600" y="5791200"/>
            <a:ext cx="533400" cy="685800"/>
          </a:xfrm>
          <a:prstGeom prst="can">
            <a:avLst>
              <a:gd name="adj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Disk</a:t>
            </a: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381000" y="5556250"/>
            <a:ext cx="2514600" cy="1301750"/>
            <a:chOff x="240" y="3500"/>
            <a:chExt cx="1584" cy="820"/>
          </a:xfrm>
        </p:grpSpPr>
        <p:pic>
          <p:nvPicPr>
            <p:cNvPr id="69703" name="Picture 71" descr="j0292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3500"/>
              <a:ext cx="864" cy="820"/>
            </a:xfrm>
            <a:prstGeom prst="rect">
              <a:avLst/>
            </a:prstGeom>
            <a:noFill/>
          </p:spPr>
        </p:pic>
        <p:sp>
          <p:nvSpPr>
            <p:cNvPr id="69708" name="Oval 76"/>
            <p:cNvSpPr>
              <a:spLocks noChangeArrowheads="1"/>
            </p:cNvSpPr>
            <p:nvPr/>
          </p:nvSpPr>
          <p:spPr bwMode="auto">
            <a:xfrm>
              <a:off x="1200" y="3504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auto">
            <a:xfrm>
              <a:off x="1296" y="3600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auto">
            <a:xfrm>
              <a:off x="1392" y="3696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auto">
            <a:xfrm>
              <a:off x="1488" y="3792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276600" y="5867400"/>
            <a:ext cx="3962400" cy="533400"/>
            <a:chOff x="2064" y="3696"/>
            <a:chExt cx="2496" cy="336"/>
          </a:xfrm>
        </p:grpSpPr>
        <p:sp>
          <p:nvSpPr>
            <p:cNvPr id="69716" name="Oval 84"/>
            <p:cNvSpPr>
              <a:spLocks noChangeArrowheads="1"/>
            </p:cNvSpPr>
            <p:nvPr/>
          </p:nvSpPr>
          <p:spPr bwMode="auto">
            <a:xfrm>
              <a:off x="2064" y="3696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auto">
            <a:xfrm>
              <a:off x="3024" y="3696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auto">
            <a:xfrm>
              <a:off x="3504" y="3696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auto">
            <a:xfrm>
              <a:off x="4224" y="3696"/>
              <a:ext cx="336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Job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8" grpId="0" animBg="1"/>
      <p:bldP spid="69699" grpId="0" animBg="1"/>
      <p:bldP spid="69700" grpId="0" animBg="1"/>
      <p:bldP spid="697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Design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A high throughput computing system gives you lots of CPUs over long time scales.</a:t>
            </a:r>
          </a:p>
          <a:p>
            <a:r>
              <a:rPr lang="en-US" dirty="0" smtClean="0"/>
              <a:t>But, they are somewhat inconvenient:</a:t>
            </a:r>
          </a:p>
          <a:p>
            <a:pPr lvl="1"/>
            <a:r>
              <a:rPr lang="en-US" dirty="0" smtClean="0"/>
              <a:t>Heterogeneous machines vary in capacity.</a:t>
            </a:r>
          </a:p>
          <a:p>
            <a:pPr lvl="1"/>
            <a:r>
              <a:rPr lang="en-US" dirty="0" smtClean="0"/>
              <a:t>Cannot guarantee machines are available simultaneously for communication.</a:t>
            </a:r>
          </a:p>
          <a:p>
            <a:pPr lvl="1"/>
            <a:r>
              <a:rPr lang="en-US" dirty="0" smtClean="0"/>
              <a:t>A given machine could be available for a few minutes, or a few hours, but not months.</a:t>
            </a:r>
          </a:p>
          <a:p>
            <a:pPr lvl="1"/>
            <a:r>
              <a:rPr lang="en-US" dirty="0" smtClean="0"/>
              <a:t>Condor manages computation, but doesn’t do much to help with data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release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A43-B528-42CB-B66E-B92F47A992BB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30186"/>
            <a:ext cx="8088313" cy="3046414"/>
            <a:chOff x="384" y="96"/>
            <a:chExt cx="5095" cy="1919"/>
          </a:xfrm>
        </p:grpSpPr>
        <p:pic>
          <p:nvPicPr>
            <p:cNvPr id="257027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I have a standard, debugged, trusted application that runs on my laptop.</a:t>
              </a:r>
            </a:p>
            <a:p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A toy problem completes in one hour.</a:t>
              </a:r>
            </a:p>
            <a:p>
              <a:r>
                <a:rPr lang="en-US" sz="2400" dirty="0" smtClean="0"/>
                <a:t>A real problem will take a month (I think.)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Can I get a single result faster?</a:t>
              </a:r>
            </a:p>
            <a:p>
              <a:r>
                <a:rPr lang="en-US" sz="2400" dirty="0" smtClean="0"/>
                <a:t>Can I get more results in the same time?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3600271"/>
            <a:ext cx="4114800" cy="2190929"/>
            <a:chOff x="533400" y="3600271"/>
            <a:chExt cx="4114800" cy="2190929"/>
          </a:xfrm>
        </p:grpSpPr>
        <p:pic>
          <p:nvPicPr>
            <p:cNvPr id="257036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6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</p:spPr>
        </p:pic>
        <p:sp>
          <p:nvSpPr>
            <p:cNvPr id="257037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Last year,</a:t>
              </a:r>
            </a:p>
            <a:p>
              <a:r>
                <a:rPr lang="en-US" sz="2400" dirty="0" smtClean="0"/>
                <a:t>I heard about</a:t>
              </a:r>
            </a:p>
            <a:p>
              <a:r>
                <a:rPr lang="en-US" sz="2400" dirty="0" smtClean="0"/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6180"/>
            <a:ext cx="339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I do next?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3429000"/>
            <a:ext cx="4086225" cy="2722145"/>
            <a:chOff x="4648200" y="3429000"/>
            <a:chExt cx="4086225" cy="2722145"/>
          </a:xfrm>
        </p:grpSpPr>
        <p:pic>
          <p:nvPicPr>
            <p:cNvPr id="277506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/>
                <a:t>This year,</a:t>
              </a:r>
            </a:p>
            <a:p>
              <a:pPr algn="r"/>
              <a:r>
                <a:rPr lang="en-US" sz="2400" dirty="0" smtClean="0"/>
                <a:t>I heard about</a:t>
              </a:r>
            </a:p>
            <a:p>
              <a:pPr algn="r"/>
              <a:r>
                <a:rPr lang="en-US" sz="2400" dirty="0" smtClean="0"/>
                <a:t>this cloud thing.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F245-4461-42F0-831C-178F97375BC4}" type="slidenum">
              <a:rPr lang="en-US"/>
              <a:pPr/>
              <a:t>17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Application Communities</a:t>
            </a:r>
            <a:endParaRPr lang="en-US" sz="4000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Bioinformatics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just ran a tissue sample through a sequencing device.  I need to assemble 1M DNA strings into a genome, then compare it against a library of known human genomes to find the difference.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Biometrics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invented a new way of matching iris images from surveillance video.  I need to test it on 1M hi-resolution images to see if it actually works.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Data Mining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have a terabyte of log data from a medical service.  I want to run 10 different clustering algorithms at 10 levels of sensitivity on 100 different slices of the data.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r>
              <a:rPr lang="en-US" sz="3200" dirty="0" smtClean="0"/>
              <a:t>What they want.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8200" y="1600200"/>
            <a:ext cx="4114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they get.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IBM%20Thinkpad%20X41%20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4479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1371600" cy="1296786"/>
          </a:xfrm>
          <a:prstGeom prst="rect">
            <a:avLst/>
          </a:prstGeom>
          <a:noFill/>
        </p:spPr>
      </p:pic>
      <p:pic>
        <p:nvPicPr>
          <p:cNvPr id="9" name="Picture 9" descr="datacen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14599"/>
            <a:ext cx="3657600" cy="42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</a:t>
            </a:r>
            <a:br>
              <a:rPr lang="en-US" dirty="0" smtClean="0"/>
            </a:br>
            <a:r>
              <a:rPr lang="en-US" dirty="0" smtClean="0"/>
              <a:t>Application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5298" name="Picture 2" descr="http://www.dirtykitchens.com/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136" y="1828800"/>
            <a:ext cx="6004664" cy="4495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4648200"/>
            <a:ext cx="5029200" cy="18288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 program attempts to grow until it can read mail.</a:t>
            </a:r>
            <a:r>
              <a:rPr lang="en-US" sz="3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Jamie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Zawinski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Using Condor, you can build a high throughput computing system on thousands of cores.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9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My research: How do we design applications so that it is easy to run on 1000s of cores?</a:t>
            </a:r>
            <a:br>
              <a:rPr lang="en-US" sz="36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sz="4000" dirty="0" smtClean="0"/>
              <a:t>An Old Idea: The Unix Model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06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input &lt; </a:t>
            </a:r>
            <a:r>
              <a:rPr lang="en-US" sz="4000" dirty="0" err="1" smtClean="0"/>
              <a:t>grep</a:t>
            </a:r>
            <a:r>
              <a:rPr lang="en-US" sz="4000" dirty="0" smtClean="0"/>
              <a:t> | sort | </a:t>
            </a:r>
            <a:r>
              <a:rPr lang="en-US" sz="4000" dirty="0" err="1" smtClean="0"/>
              <a:t>uniq</a:t>
            </a:r>
            <a:r>
              <a:rPr lang="en-US" sz="4000" dirty="0" smtClean="0"/>
              <a:t> &gt; output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Little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distribute across machines. </a:t>
            </a:r>
          </a:p>
          <a:p>
            <a:r>
              <a:rPr lang="en-US" dirty="0" smtClean="0"/>
              <a:t>Easy to develop and test independently.</a:t>
            </a:r>
          </a:p>
          <a:p>
            <a:r>
              <a:rPr lang="en-US" dirty="0" smtClean="0"/>
              <a:t>Easy to checkpoint halfway.</a:t>
            </a:r>
          </a:p>
          <a:p>
            <a:r>
              <a:rPr lang="en-US" dirty="0" smtClean="0"/>
              <a:t>Easy to troubleshoot and continue.</a:t>
            </a:r>
          </a:p>
          <a:p>
            <a:r>
              <a:rPr lang="en-US" dirty="0" smtClean="0"/>
              <a:t>Easy to observe the dependencies between components.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Easy to control resource assignments from an outside process.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4000" dirty="0" smtClean="0"/>
              <a:t>Our approach: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Encourage users to decompose their applications into simple programs.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Give them frameworks that can assemble them into programs of massive scale with high reliability.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F34C-F719-49CA-A824-5BB87977C678}" type="slidenum">
              <a:rPr lang="en-US"/>
              <a:pPr/>
              <a:t>23</a:t>
            </a:fld>
            <a:endParaRPr lang="en-US"/>
          </a:p>
        </p:txBody>
      </p:sp>
      <p:pic>
        <p:nvPicPr>
          <p:cNvPr id="171054" name="Picture 46" descr="rice_data_center06052007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648200"/>
            <a:ext cx="2743200" cy="1857375"/>
          </a:xfrm>
          <a:prstGeom prst="rect">
            <a:avLst/>
          </a:prstGeom>
          <a:noFill/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4953000" y="1447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2895600" y="1295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A1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3048000" y="144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A2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3200400" y="1600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An</a:t>
            </a:r>
          </a:p>
        </p:txBody>
      </p:sp>
      <p:pic>
        <p:nvPicPr>
          <p:cNvPr id="171022" name="Picture 14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84363"/>
            <a:ext cx="1714500" cy="1620837"/>
          </a:xfrm>
          <a:prstGeom prst="rect">
            <a:avLst/>
          </a:prstGeom>
          <a:noFill/>
        </p:spPr>
      </p:pic>
      <p:sp>
        <p:nvSpPr>
          <p:cNvPr id="171047" name="AutoShape 39"/>
          <p:cNvSpPr>
            <a:spLocks noChangeArrowheads="1"/>
          </p:cNvSpPr>
          <p:nvPr/>
        </p:nvSpPr>
        <p:spPr bwMode="auto">
          <a:xfrm>
            <a:off x="3048000" y="2057400"/>
            <a:ext cx="2590800" cy="1371600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AllPairs( A, B, F )</a:t>
            </a:r>
          </a:p>
        </p:txBody>
      </p:sp>
      <p:sp>
        <p:nvSpPr>
          <p:cNvPr id="171048" name="Text Box 40"/>
          <p:cNvSpPr txBox="1">
            <a:spLocks noChangeArrowheads="1"/>
          </p:cNvSpPr>
          <p:nvPr/>
        </p:nvSpPr>
        <p:spPr bwMode="auto">
          <a:xfrm>
            <a:off x="5967413" y="41910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Cloud or Grid</a:t>
            </a:r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3886200" y="1295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A1</a:t>
            </a:r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4038600" y="144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A2</a:t>
            </a:r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4191000" y="1600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Bn</a:t>
            </a:r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5943600" y="2133600"/>
            <a:ext cx="1828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Custom</a:t>
            </a:r>
          </a:p>
          <a:p>
            <a:pPr algn="ctr"/>
            <a:r>
              <a:rPr lang="en-US" sz="2000" b="1" dirty="0"/>
              <a:t>Workflow</a:t>
            </a:r>
          </a:p>
          <a:p>
            <a:pPr algn="ctr"/>
            <a:r>
              <a:rPr lang="en-US" sz="2000" b="1" dirty="0"/>
              <a:t>Engine</a:t>
            </a:r>
          </a:p>
        </p:txBody>
      </p:sp>
      <p:sp>
        <p:nvSpPr>
          <p:cNvPr id="171057" name="AutoShape 49"/>
          <p:cNvSpPr>
            <a:spLocks noChangeArrowheads="1"/>
          </p:cNvSpPr>
          <p:nvPr/>
        </p:nvSpPr>
        <p:spPr bwMode="auto">
          <a:xfrm>
            <a:off x="2971800" y="4953000"/>
            <a:ext cx="2209800" cy="1219200"/>
          </a:xfrm>
          <a:prstGeom prst="leftArrow">
            <a:avLst>
              <a:gd name="adj1" fmla="val 50000"/>
              <a:gd name="adj2" fmla="val 45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8" name="AutoShape 50"/>
          <p:cNvSpPr>
            <a:spLocks noChangeArrowheads="1"/>
          </p:cNvSpPr>
          <p:nvPr/>
        </p:nvSpPr>
        <p:spPr bwMode="auto">
          <a:xfrm>
            <a:off x="6400800" y="3429000"/>
            <a:ext cx="9144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9" name="Rectangle 51"/>
          <p:cNvSpPr>
            <a:spLocks noChangeArrowheads="1"/>
          </p:cNvSpPr>
          <p:nvPr/>
        </p:nvSpPr>
        <p:spPr bwMode="auto">
          <a:xfrm>
            <a:off x="1066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0" name="Rectangle 52"/>
          <p:cNvSpPr>
            <a:spLocks noChangeArrowheads="1"/>
          </p:cNvSpPr>
          <p:nvPr/>
        </p:nvSpPr>
        <p:spPr bwMode="auto">
          <a:xfrm>
            <a:off x="1447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1" name="Rectangle 53"/>
          <p:cNvSpPr>
            <a:spLocks noChangeArrowheads="1"/>
          </p:cNvSpPr>
          <p:nvPr/>
        </p:nvSpPr>
        <p:spPr bwMode="auto">
          <a:xfrm>
            <a:off x="1828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2" name="Rectangle 54"/>
          <p:cNvSpPr>
            <a:spLocks noChangeArrowheads="1"/>
          </p:cNvSpPr>
          <p:nvPr/>
        </p:nvSpPr>
        <p:spPr bwMode="auto">
          <a:xfrm>
            <a:off x="2209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1066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4" name="Rectangle 56"/>
          <p:cNvSpPr>
            <a:spLocks noChangeArrowheads="1"/>
          </p:cNvSpPr>
          <p:nvPr/>
        </p:nvSpPr>
        <p:spPr bwMode="auto">
          <a:xfrm>
            <a:off x="1447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5" name="Rectangle 57"/>
          <p:cNvSpPr>
            <a:spLocks noChangeArrowheads="1"/>
          </p:cNvSpPr>
          <p:nvPr/>
        </p:nvSpPr>
        <p:spPr bwMode="auto">
          <a:xfrm>
            <a:off x="1828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6" name="Rectangle 58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7" name="Rectangle 59"/>
          <p:cNvSpPr>
            <a:spLocks noChangeArrowheads="1"/>
          </p:cNvSpPr>
          <p:nvPr/>
        </p:nvSpPr>
        <p:spPr bwMode="auto">
          <a:xfrm>
            <a:off x="1066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8" name="Rectangle 60"/>
          <p:cNvSpPr>
            <a:spLocks noChangeArrowheads="1"/>
          </p:cNvSpPr>
          <p:nvPr/>
        </p:nvSpPr>
        <p:spPr bwMode="auto">
          <a:xfrm>
            <a:off x="1447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9" name="Rectangle 61"/>
          <p:cNvSpPr>
            <a:spLocks noChangeArrowheads="1"/>
          </p:cNvSpPr>
          <p:nvPr/>
        </p:nvSpPr>
        <p:spPr bwMode="auto">
          <a:xfrm>
            <a:off x="1828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0" name="Rectangle 62"/>
          <p:cNvSpPr>
            <a:spLocks noChangeArrowheads="1"/>
          </p:cNvSpPr>
          <p:nvPr/>
        </p:nvSpPr>
        <p:spPr bwMode="auto">
          <a:xfrm>
            <a:off x="2209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1" name="Rectangle 63"/>
          <p:cNvSpPr>
            <a:spLocks noChangeArrowheads="1"/>
          </p:cNvSpPr>
          <p:nvPr/>
        </p:nvSpPr>
        <p:spPr bwMode="auto">
          <a:xfrm>
            <a:off x="1066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2" name="Rectangle 64"/>
          <p:cNvSpPr>
            <a:spLocks noChangeArrowheads="1"/>
          </p:cNvSpPr>
          <p:nvPr/>
        </p:nvSpPr>
        <p:spPr bwMode="auto">
          <a:xfrm>
            <a:off x="1447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3" name="Rectangle 65"/>
          <p:cNvSpPr>
            <a:spLocks noChangeArrowheads="1"/>
          </p:cNvSpPr>
          <p:nvPr/>
        </p:nvSpPr>
        <p:spPr bwMode="auto">
          <a:xfrm>
            <a:off x="1828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4" name="Rectangle 66"/>
          <p:cNvSpPr>
            <a:spLocks noChangeArrowheads="1"/>
          </p:cNvSpPr>
          <p:nvPr/>
        </p:nvSpPr>
        <p:spPr bwMode="auto">
          <a:xfrm>
            <a:off x="2209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5" name="Text Box 67"/>
          <p:cNvSpPr txBox="1">
            <a:spLocks noChangeArrowheads="1"/>
          </p:cNvSpPr>
          <p:nvPr/>
        </p:nvSpPr>
        <p:spPr bwMode="auto">
          <a:xfrm>
            <a:off x="261938" y="4332288"/>
            <a:ext cx="309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Compact Data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Frameworks</a:t>
            </a:r>
            <a:endParaRPr lang="en-US" dirty="0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5715000" y="2057400"/>
            <a:ext cx="2209800" cy="2209800"/>
            <a:chOff x="1392" y="1104"/>
            <a:chExt cx="2880" cy="2880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1" name="Rectangle 7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R[4,2]</a:t>
              </a:r>
            </a:p>
          </p:txBody>
        </p:sp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R[3,2]</a:t>
              </a:r>
            </a:p>
          </p:txBody>
        </p:sp>
        <p:sp>
          <p:nvSpPr>
            <p:cNvPr id="123919" name="Rectangle 15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R[4,3]</a:t>
              </a:r>
            </a:p>
          </p:txBody>
        </p:sp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R[4,4]</a:t>
              </a:r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R[3,4]</a:t>
              </a:r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R[2,4]</a:t>
              </a:r>
            </a:p>
          </p:txBody>
        </p:sp>
        <p:sp>
          <p:nvSpPr>
            <p:cNvPr id="123923" name="Rectangle 19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4" name="Rectangle 20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R[4,0]</a:t>
              </a:r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R[3,0]</a:t>
              </a:r>
            </a:p>
          </p:txBody>
        </p:sp>
        <p:sp>
          <p:nvSpPr>
            <p:cNvPr id="123926" name="Rectangle 22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R[2,0]</a:t>
              </a:r>
            </a:p>
          </p:txBody>
        </p:sp>
        <p:sp>
          <p:nvSpPr>
            <p:cNvPr id="123927" name="Rectangle 23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R[1,0]</a:t>
              </a:r>
            </a:p>
          </p:txBody>
        </p:sp>
        <p:sp>
          <p:nvSpPr>
            <p:cNvPr id="123928" name="Rectangle 24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R[0,0]</a:t>
              </a:r>
            </a:p>
          </p:txBody>
        </p:sp>
        <p:sp>
          <p:nvSpPr>
            <p:cNvPr id="123929" name="Rectangle 25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R[0,1]</a:t>
              </a:r>
            </a:p>
          </p:txBody>
        </p:sp>
        <p:sp>
          <p:nvSpPr>
            <p:cNvPr id="123930" name="Rectangle 26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R[0,2]</a:t>
              </a:r>
            </a:p>
          </p:txBody>
        </p:sp>
        <p:sp>
          <p:nvSpPr>
            <p:cNvPr id="123931" name="Rectangle 27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R[0,3]</a:t>
              </a:r>
            </a:p>
          </p:txBody>
        </p:sp>
        <p:sp>
          <p:nvSpPr>
            <p:cNvPr id="123932" name="Rectangle 28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R[0,4]</a:t>
              </a:r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34" name="AutoShape 30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35" name="Line 31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32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33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Text Box 34"/>
            <p:cNvSpPr txBox="1">
              <a:spLocks noChangeArrowheads="1"/>
            </p:cNvSpPr>
            <p:nvPr/>
          </p:nvSpPr>
          <p:spPr bwMode="auto">
            <a:xfrm>
              <a:off x="188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39" name="Text Box 35"/>
            <p:cNvSpPr txBox="1">
              <a:spLocks noChangeArrowheads="1"/>
            </p:cNvSpPr>
            <p:nvPr/>
          </p:nvSpPr>
          <p:spPr bwMode="auto">
            <a:xfrm>
              <a:off x="217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40" name="Text Box 36"/>
            <p:cNvSpPr txBox="1">
              <a:spLocks noChangeArrowheads="1"/>
            </p:cNvSpPr>
            <p:nvPr/>
          </p:nvSpPr>
          <p:spPr bwMode="auto">
            <a:xfrm>
              <a:off x="1949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cxnSp>
          <p:nvCxnSpPr>
            <p:cNvPr id="123941" name="AutoShape 37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352" y="2400"/>
              <a:ext cx="690" cy="628"/>
              <a:chOff x="2352" y="2400"/>
              <a:chExt cx="690" cy="628"/>
            </a:xfrm>
          </p:grpSpPr>
          <p:sp>
            <p:nvSpPr>
              <p:cNvPr id="123943" name="Oval 39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200" b="1"/>
                  <a:t>F</a:t>
                </a:r>
              </a:p>
            </p:txBody>
          </p:sp>
          <p:sp>
            <p:nvSpPr>
              <p:cNvPr id="123944" name="Line 40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5" name="Line 41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6" name="Line 42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7" name="Text Box 43"/>
              <p:cNvSpPr txBox="1">
                <a:spLocks noChangeArrowheads="1"/>
              </p:cNvSpPr>
              <p:nvPr/>
            </p:nvSpPr>
            <p:spPr bwMode="auto">
              <a:xfrm>
                <a:off x="2457" y="2452"/>
                <a:ext cx="29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x</a:t>
                </a:r>
              </a:p>
            </p:txBody>
          </p:sp>
          <p:sp>
            <p:nvSpPr>
              <p:cNvPr id="123948" name="Text Box 44"/>
              <p:cNvSpPr txBox="1">
                <a:spLocks noChangeArrowheads="1"/>
              </p:cNvSpPr>
              <p:nvPr/>
            </p:nvSpPr>
            <p:spPr bwMode="auto">
              <a:xfrm>
                <a:off x="2743" y="2770"/>
                <a:ext cx="29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y</a:t>
                </a:r>
              </a:p>
            </p:txBody>
          </p:sp>
          <p:sp>
            <p:nvSpPr>
              <p:cNvPr id="123949" name="Text Box 45"/>
              <p:cNvSpPr txBox="1">
                <a:spLocks noChangeArrowheads="1"/>
              </p:cNvSpPr>
              <p:nvPr/>
            </p:nvSpPr>
            <p:spPr bwMode="auto">
              <a:xfrm>
                <a:off x="2522" y="2770"/>
                <a:ext cx="30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d</a:t>
                </a:r>
              </a:p>
            </p:txBody>
          </p:sp>
        </p:grpSp>
        <p:sp>
          <p:nvSpPr>
            <p:cNvPr id="123950" name="Oval 46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51" name="AutoShape 47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52" name="Line 48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Line 49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5" name="Text Box 51"/>
            <p:cNvSpPr txBox="1">
              <a:spLocks noChangeArrowheads="1"/>
            </p:cNvSpPr>
            <p:nvPr/>
          </p:nvSpPr>
          <p:spPr bwMode="auto">
            <a:xfrm>
              <a:off x="2458" y="3055"/>
              <a:ext cx="29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56" name="Text Box 52"/>
            <p:cNvSpPr txBox="1">
              <a:spLocks noChangeArrowheads="1"/>
            </p:cNvSpPr>
            <p:nvPr/>
          </p:nvSpPr>
          <p:spPr bwMode="auto">
            <a:xfrm>
              <a:off x="2745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2524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58" name="Line 54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60" name="AutoShape 56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61" name="Line 57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2" name="Line 58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Text Box 59"/>
            <p:cNvSpPr txBox="1">
              <a:spLocks noChangeArrowheads="1"/>
            </p:cNvSpPr>
            <p:nvPr/>
          </p:nvSpPr>
          <p:spPr bwMode="auto">
            <a:xfrm>
              <a:off x="1880" y="248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64" name="Text Box 60"/>
            <p:cNvSpPr txBox="1">
              <a:spLocks noChangeArrowheads="1"/>
            </p:cNvSpPr>
            <p:nvPr/>
          </p:nvSpPr>
          <p:spPr bwMode="auto">
            <a:xfrm>
              <a:off x="2186" y="276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65" name="Text Box 61"/>
            <p:cNvSpPr txBox="1">
              <a:spLocks noChangeArrowheads="1"/>
            </p:cNvSpPr>
            <p:nvPr/>
          </p:nvSpPr>
          <p:spPr bwMode="auto">
            <a:xfrm>
              <a:off x="1967" y="2767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66" name="Oval 62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67" name="Line 63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Line 64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Line 65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0" name="Text Box 66"/>
            <p:cNvSpPr txBox="1">
              <a:spLocks noChangeArrowheads="1"/>
            </p:cNvSpPr>
            <p:nvPr/>
          </p:nvSpPr>
          <p:spPr bwMode="auto">
            <a:xfrm>
              <a:off x="2458" y="1876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1" name="Text Box 67"/>
            <p:cNvSpPr txBox="1">
              <a:spLocks noChangeArrowheads="1"/>
            </p:cNvSpPr>
            <p:nvPr/>
          </p:nvSpPr>
          <p:spPr bwMode="auto">
            <a:xfrm>
              <a:off x="2745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2" name="Text Box 68"/>
            <p:cNvSpPr txBox="1">
              <a:spLocks noChangeArrowheads="1"/>
            </p:cNvSpPr>
            <p:nvPr/>
          </p:nvSpPr>
          <p:spPr bwMode="auto">
            <a:xfrm>
              <a:off x="2524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74" name="Line 70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5" name="Line 71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6" name="Line 72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7" name="Text Box 73"/>
            <p:cNvSpPr txBox="1">
              <a:spLocks noChangeArrowheads="1"/>
            </p:cNvSpPr>
            <p:nvPr/>
          </p:nvSpPr>
          <p:spPr bwMode="auto">
            <a:xfrm>
              <a:off x="3033" y="243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8" name="Text Box 74"/>
            <p:cNvSpPr txBox="1">
              <a:spLocks noChangeArrowheads="1"/>
            </p:cNvSpPr>
            <p:nvPr/>
          </p:nvSpPr>
          <p:spPr bwMode="auto">
            <a:xfrm>
              <a:off x="3320" y="2751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9" name="Text Box 75"/>
            <p:cNvSpPr txBox="1">
              <a:spLocks noChangeArrowheads="1"/>
            </p:cNvSpPr>
            <p:nvPr/>
          </p:nvSpPr>
          <p:spPr bwMode="auto">
            <a:xfrm>
              <a:off x="3101" y="2751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2" name="Line 78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3" name="Text Box 79"/>
            <p:cNvSpPr txBox="1">
              <a:spLocks noChangeArrowheads="1"/>
            </p:cNvSpPr>
            <p:nvPr/>
          </p:nvSpPr>
          <p:spPr bwMode="auto">
            <a:xfrm>
              <a:off x="2186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84" name="Line 80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Text Box 81"/>
            <p:cNvSpPr txBox="1">
              <a:spLocks noChangeArrowheads="1"/>
            </p:cNvSpPr>
            <p:nvPr/>
          </p:nvSpPr>
          <p:spPr bwMode="auto">
            <a:xfrm>
              <a:off x="2186" y="161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cxnSp>
          <p:nvCxnSpPr>
            <p:cNvPr id="123986" name="AutoShape 82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87" name="Line 83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Text Box 84"/>
            <p:cNvSpPr txBox="1">
              <a:spLocks noChangeArrowheads="1"/>
            </p:cNvSpPr>
            <p:nvPr/>
          </p:nvSpPr>
          <p:spPr bwMode="auto">
            <a:xfrm>
              <a:off x="1880" y="190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cxnSp>
          <p:nvCxnSpPr>
            <p:cNvPr id="123989" name="AutoShape 85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90" name="Line 86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1" name="Text Box 87"/>
            <p:cNvSpPr txBox="1">
              <a:spLocks noChangeArrowheads="1"/>
            </p:cNvSpPr>
            <p:nvPr/>
          </p:nvSpPr>
          <p:spPr bwMode="auto">
            <a:xfrm>
              <a:off x="1880" y="132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2" name="Line 88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Text Box 89"/>
            <p:cNvSpPr txBox="1">
              <a:spLocks noChangeArrowheads="1"/>
            </p:cNvSpPr>
            <p:nvPr/>
          </p:nvSpPr>
          <p:spPr bwMode="auto">
            <a:xfrm>
              <a:off x="1967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4" name="Line 90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5" name="Text Box 91"/>
            <p:cNvSpPr txBox="1">
              <a:spLocks noChangeArrowheads="1"/>
            </p:cNvSpPr>
            <p:nvPr/>
          </p:nvSpPr>
          <p:spPr bwMode="auto">
            <a:xfrm>
              <a:off x="1967" y="1615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6" name="Line 92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Text Box 93"/>
            <p:cNvSpPr txBox="1">
              <a:spLocks noChangeArrowheads="1"/>
            </p:cNvSpPr>
            <p:nvPr/>
          </p:nvSpPr>
          <p:spPr bwMode="auto">
            <a:xfrm>
              <a:off x="3033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8" name="Oval 94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99" name="Oval 95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4000" name="Line 96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Text Box 97"/>
            <p:cNvSpPr txBox="1">
              <a:spLocks noChangeArrowheads="1"/>
            </p:cNvSpPr>
            <p:nvPr/>
          </p:nvSpPr>
          <p:spPr bwMode="auto">
            <a:xfrm>
              <a:off x="361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4002" name="Line 98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Line 99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4" name="Text Box 100"/>
            <p:cNvSpPr txBox="1">
              <a:spLocks noChangeArrowheads="1"/>
            </p:cNvSpPr>
            <p:nvPr/>
          </p:nvSpPr>
          <p:spPr bwMode="auto">
            <a:xfrm>
              <a:off x="332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5" name="Text Box 101"/>
            <p:cNvSpPr txBox="1">
              <a:spLocks noChangeArrowheads="1"/>
            </p:cNvSpPr>
            <p:nvPr/>
          </p:nvSpPr>
          <p:spPr bwMode="auto">
            <a:xfrm>
              <a:off x="3101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4006" name="Line 102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Line 103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Text Box 104"/>
            <p:cNvSpPr txBox="1">
              <a:spLocks noChangeArrowheads="1"/>
            </p:cNvSpPr>
            <p:nvPr/>
          </p:nvSpPr>
          <p:spPr bwMode="auto">
            <a:xfrm>
              <a:off x="3898" y="3345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9" name="Text Box 105"/>
            <p:cNvSpPr txBox="1">
              <a:spLocks noChangeArrowheads="1"/>
            </p:cNvSpPr>
            <p:nvPr/>
          </p:nvSpPr>
          <p:spPr bwMode="auto">
            <a:xfrm>
              <a:off x="3676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1066800" y="1905000"/>
            <a:ext cx="2362200" cy="2438400"/>
            <a:chOff x="432" y="2016"/>
            <a:chExt cx="2016" cy="2064"/>
          </a:xfrm>
        </p:grpSpPr>
        <p:sp>
          <p:nvSpPr>
            <p:cNvPr id="124011" name="Rectangle 107"/>
            <p:cNvSpPr>
              <a:spLocks noChangeArrowheads="1"/>
            </p:cNvSpPr>
            <p:nvPr/>
          </p:nvSpPr>
          <p:spPr bwMode="auto">
            <a:xfrm>
              <a:off x="432" y="259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B1</a:t>
              </a:r>
            </a:p>
          </p:txBody>
        </p:sp>
        <p:sp>
          <p:nvSpPr>
            <p:cNvPr id="124012" name="Rectangle 108"/>
            <p:cNvSpPr>
              <a:spLocks noChangeArrowheads="1"/>
            </p:cNvSpPr>
            <p:nvPr/>
          </p:nvSpPr>
          <p:spPr bwMode="auto">
            <a:xfrm>
              <a:off x="432" y="312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B2</a:t>
              </a:r>
            </a:p>
          </p:txBody>
        </p:sp>
        <p:sp>
          <p:nvSpPr>
            <p:cNvPr id="124013" name="Rectangle 109"/>
            <p:cNvSpPr>
              <a:spLocks noChangeArrowheads="1"/>
            </p:cNvSpPr>
            <p:nvPr/>
          </p:nvSpPr>
          <p:spPr bwMode="auto">
            <a:xfrm>
              <a:off x="432" y="36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B3</a:t>
              </a:r>
            </a:p>
          </p:txBody>
        </p:sp>
        <p:sp>
          <p:nvSpPr>
            <p:cNvPr id="124014" name="Rectangle 110"/>
            <p:cNvSpPr>
              <a:spLocks noChangeArrowheads="1"/>
            </p:cNvSpPr>
            <p:nvPr/>
          </p:nvSpPr>
          <p:spPr bwMode="auto">
            <a:xfrm>
              <a:off x="960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A1</a:t>
              </a:r>
            </a:p>
          </p:txBody>
        </p:sp>
        <p:sp>
          <p:nvSpPr>
            <p:cNvPr id="124015" name="Rectangle 111"/>
            <p:cNvSpPr>
              <a:spLocks noChangeArrowheads="1"/>
            </p:cNvSpPr>
            <p:nvPr/>
          </p:nvSpPr>
          <p:spPr bwMode="auto">
            <a:xfrm>
              <a:off x="1488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A2</a:t>
              </a:r>
            </a:p>
          </p:txBody>
        </p:sp>
        <p:sp>
          <p:nvSpPr>
            <p:cNvPr id="124016" name="Rectangle 112"/>
            <p:cNvSpPr>
              <a:spLocks noChangeArrowheads="1"/>
            </p:cNvSpPr>
            <p:nvPr/>
          </p:nvSpPr>
          <p:spPr bwMode="auto">
            <a:xfrm>
              <a:off x="2016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A3</a:t>
              </a:r>
            </a:p>
          </p:txBody>
        </p:sp>
        <p:sp>
          <p:nvSpPr>
            <p:cNvPr id="124017" name="Oval 113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18" name="AutoShape 114"/>
            <p:cNvCxnSpPr>
              <a:cxnSpLocks noChangeShapeType="1"/>
              <a:stCxn id="124011" idx="3"/>
              <a:endCxn id="124017" idx="2"/>
            </p:cNvCxnSpPr>
            <p:nvPr/>
          </p:nvCxnSpPr>
          <p:spPr bwMode="auto">
            <a:xfrm>
              <a:off x="768" y="276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19" name="AutoShape 115"/>
            <p:cNvCxnSpPr>
              <a:cxnSpLocks noChangeShapeType="1"/>
              <a:stCxn id="124014" idx="2"/>
              <a:endCxn id="124017" idx="0"/>
            </p:cNvCxnSpPr>
            <p:nvPr/>
          </p:nvCxnSpPr>
          <p:spPr bwMode="auto">
            <a:xfrm>
              <a:off x="1128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20" name="Rectangle 116"/>
            <p:cNvSpPr>
              <a:spLocks noChangeArrowheads="1"/>
            </p:cNvSpPr>
            <p:nvPr/>
          </p:nvSpPr>
          <p:spPr bwMode="auto">
            <a:xfrm>
              <a:off x="1392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1" name="Rectangle 117"/>
            <p:cNvSpPr>
              <a:spLocks noChangeArrowheads="1"/>
            </p:cNvSpPr>
            <p:nvPr/>
          </p:nvSpPr>
          <p:spPr bwMode="auto">
            <a:xfrm>
              <a:off x="1920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2" name="Rectangle 118"/>
            <p:cNvSpPr>
              <a:spLocks noChangeArrowheads="1"/>
            </p:cNvSpPr>
            <p:nvPr/>
          </p:nvSpPr>
          <p:spPr bwMode="auto">
            <a:xfrm>
              <a:off x="1920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3" name="Rectangle 119"/>
            <p:cNvSpPr>
              <a:spLocks noChangeArrowheads="1"/>
            </p:cNvSpPr>
            <p:nvPr/>
          </p:nvSpPr>
          <p:spPr bwMode="auto">
            <a:xfrm>
              <a:off x="1920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4" name="Rectangle 120"/>
            <p:cNvSpPr>
              <a:spLocks noChangeArrowheads="1"/>
            </p:cNvSpPr>
            <p:nvPr/>
          </p:nvSpPr>
          <p:spPr bwMode="auto">
            <a:xfrm>
              <a:off x="1392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5" name="Rectangle 121"/>
            <p:cNvSpPr>
              <a:spLocks noChangeArrowheads="1"/>
            </p:cNvSpPr>
            <p:nvPr/>
          </p:nvSpPr>
          <p:spPr bwMode="auto">
            <a:xfrm>
              <a:off x="1392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6" name="Rectangle 122"/>
            <p:cNvSpPr>
              <a:spLocks noChangeArrowheads="1"/>
            </p:cNvSpPr>
            <p:nvPr/>
          </p:nvSpPr>
          <p:spPr bwMode="auto">
            <a:xfrm>
              <a:off x="864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7" name="Rectangle 123"/>
            <p:cNvSpPr>
              <a:spLocks noChangeArrowheads="1"/>
            </p:cNvSpPr>
            <p:nvPr/>
          </p:nvSpPr>
          <p:spPr bwMode="auto">
            <a:xfrm>
              <a:off x="864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8" name="Rectangle 124"/>
            <p:cNvSpPr>
              <a:spLocks noChangeArrowheads="1"/>
            </p:cNvSpPr>
            <p:nvPr/>
          </p:nvSpPr>
          <p:spPr bwMode="auto">
            <a:xfrm>
              <a:off x="864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4029" name="AutoShape 125"/>
            <p:cNvCxnSpPr>
              <a:cxnSpLocks noChangeShapeType="1"/>
              <a:stCxn id="124016" idx="2"/>
              <a:endCxn id="124031" idx="0"/>
            </p:cNvCxnSpPr>
            <p:nvPr/>
          </p:nvCxnSpPr>
          <p:spPr bwMode="auto">
            <a:xfrm>
              <a:off x="2184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0" name="Oval 126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1" name="Oval 127"/>
            <p:cNvSpPr>
              <a:spLocks noChangeArrowheads="1"/>
            </p:cNvSpPr>
            <p:nvPr/>
          </p:nvSpPr>
          <p:spPr bwMode="auto">
            <a:xfrm>
              <a:off x="201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2" name="AutoShape 128"/>
            <p:cNvCxnSpPr>
              <a:cxnSpLocks noChangeShapeType="1"/>
              <a:stCxn id="124015" idx="2"/>
              <a:endCxn id="124030" idx="0"/>
            </p:cNvCxnSpPr>
            <p:nvPr/>
          </p:nvCxnSpPr>
          <p:spPr bwMode="auto">
            <a:xfrm>
              <a:off x="1656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3" name="Oval 129"/>
            <p:cNvSpPr>
              <a:spLocks noChangeArrowheads="1"/>
            </p:cNvSpPr>
            <p:nvPr/>
          </p:nvSpPr>
          <p:spPr bwMode="auto">
            <a:xfrm>
              <a:off x="960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4" name="Oval 130"/>
            <p:cNvSpPr>
              <a:spLocks noChangeArrowheads="1"/>
            </p:cNvSpPr>
            <p:nvPr/>
          </p:nvSpPr>
          <p:spPr bwMode="auto">
            <a:xfrm>
              <a:off x="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5" name="Oval 131"/>
            <p:cNvSpPr>
              <a:spLocks noChangeArrowheads="1"/>
            </p:cNvSpPr>
            <p:nvPr/>
          </p:nvSpPr>
          <p:spPr bwMode="auto">
            <a:xfrm>
              <a:off x="1488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6" name="Oval 132"/>
            <p:cNvSpPr>
              <a:spLocks noChangeArrowheads="1"/>
            </p:cNvSpPr>
            <p:nvPr/>
          </p:nvSpPr>
          <p:spPr bwMode="auto">
            <a:xfrm>
              <a:off x="1488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7" name="Oval 133"/>
            <p:cNvSpPr>
              <a:spLocks noChangeArrowheads="1"/>
            </p:cNvSpPr>
            <p:nvPr/>
          </p:nvSpPr>
          <p:spPr bwMode="auto">
            <a:xfrm>
              <a:off x="2016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8" name="Oval 134"/>
            <p:cNvSpPr>
              <a:spLocks noChangeArrowheads="1"/>
            </p:cNvSpPr>
            <p:nvPr/>
          </p:nvSpPr>
          <p:spPr bwMode="auto">
            <a:xfrm>
              <a:off x="2016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9" name="AutoShape 135"/>
            <p:cNvCxnSpPr>
              <a:cxnSpLocks noChangeShapeType="1"/>
              <a:stCxn id="124014" idx="2"/>
              <a:endCxn id="124033" idx="0"/>
            </p:cNvCxnSpPr>
            <p:nvPr/>
          </p:nvCxnSpPr>
          <p:spPr bwMode="auto">
            <a:xfrm>
              <a:off x="1128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0" name="AutoShape 136"/>
            <p:cNvCxnSpPr>
              <a:cxnSpLocks noChangeShapeType="1"/>
              <a:stCxn id="124014" idx="2"/>
              <a:endCxn id="124034" idx="0"/>
            </p:cNvCxnSpPr>
            <p:nvPr/>
          </p:nvCxnSpPr>
          <p:spPr bwMode="auto">
            <a:xfrm>
              <a:off x="1128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1" name="AutoShape 137"/>
            <p:cNvCxnSpPr>
              <a:cxnSpLocks noChangeShapeType="1"/>
              <a:stCxn id="124015" idx="2"/>
              <a:endCxn id="124036" idx="0"/>
            </p:cNvCxnSpPr>
            <p:nvPr/>
          </p:nvCxnSpPr>
          <p:spPr bwMode="auto">
            <a:xfrm>
              <a:off x="1656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2" name="AutoShape 138"/>
            <p:cNvCxnSpPr>
              <a:cxnSpLocks noChangeShapeType="1"/>
              <a:stCxn id="124015" idx="2"/>
              <a:endCxn id="124035" idx="0"/>
            </p:cNvCxnSpPr>
            <p:nvPr/>
          </p:nvCxnSpPr>
          <p:spPr bwMode="auto">
            <a:xfrm>
              <a:off x="1656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3" name="AutoShape 139"/>
            <p:cNvCxnSpPr>
              <a:cxnSpLocks noChangeShapeType="1"/>
              <a:stCxn id="124016" idx="2"/>
              <a:endCxn id="124037" idx="0"/>
            </p:cNvCxnSpPr>
            <p:nvPr/>
          </p:nvCxnSpPr>
          <p:spPr bwMode="auto">
            <a:xfrm>
              <a:off x="2184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4" name="AutoShape 140"/>
            <p:cNvCxnSpPr>
              <a:cxnSpLocks noChangeShapeType="1"/>
              <a:stCxn id="124016" idx="2"/>
              <a:endCxn id="124038" idx="0"/>
            </p:cNvCxnSpPr>
            <p:nvPr/>
          </p:nvCxnSpPr>
          <p:spPr bwMode="auto">
            <a:xfrm>
              <a:off x="2184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5" name="AutoShape 141"/>
            <p:cNvCxnSpPr>
              <a:cxnSpLocks noChangeShapeType="1"/>
              <a:stCxn id="124011" idx="3"/>
              <a:endCxn id="124030" idx="2"/>
            </p:cNvCxnSpPr>
            <p:nvPr/>
          </p:nvCxnSpPr>
          <p:spPr bwMode="auto">
            <a:xfrm>
              <a:off x="768" y="2760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6" name="AutoShape 142"/>
            <p:cNvCxnSpPr>
              <a:cxnSpLocks noChangeShapeType="1"/>
              <a:stCxn id="124011" idx="3"/>
              <a:endCxn id="124031" idx="2"/>
            </p:cNvCxnSpPr>
            <p:nvPr/>
          </p:nvCxnSpPr>
          <p:spPr bwMode="auto">
            <a:xfrm>
              <a:off x="768" y="2760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7" name="AutoShape 143"/>
            <p:cNvCxnSpPr>
              <a:cxnSpLocks noChangeShapeType="1"/>
              <a:stCxn id="124012" idx="3"/>
              <a:endCxn id="124033" idx="2"/>
            </p:cNvCxnSpPr>
            <p:nvPr/>
          </p:nvCxnSpPr>
          <p:spPr bwMode="auto">
            <a:xfrm>
              <a:off x="768" y="32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8" name="AutoShape 144"/>
            <p:cNvCxnSpPr>
              <a:cxnSpLocks noChangeShapeType="1"/>
              <a:stCxn id="124012" idx="3"/>
              <a:endCxn id="124037" idx="2"/>
            </p:cNvCxnSpPr>
            <p:nvPr/>
          </p:nvCxnSpPr>
          <p:spPr bwMode="auto">
            <a:xfrm>
              <a:off x="768" y="3288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9" name="AutoShape 145"/>
            <p:cNvCxnSpPr>
              <a:cxnSpLocks noChangeShapeType="1"/>
              <a:stCxn id="124012" idx="3"/>
              <a:endCxn id="124036" idx="2"/>
            </p:cNvCxnSpPr>
            <p:nvPr/>
          </p:nvCxnSpPr>
          <p:spPr bwMode="auto">
            <a:xfrm>
              <a:off x="768" y="3288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0" name="AutoShape 146"/>
            <p:cNvCxnSpPr>
              <a:cxnSpLocks noChangeShapeType="1"/>
              <a:stCxn id="124013" idx="3"/>
              <a:endCxn id="124034" idx="2"/>
            </p:cNvCxnSpPr>
            <p:nvPr/>
          </p:nvCxnSpPr>
          <p:spPr bwMode="auto">
            <a:xfrm>
              <a:off x="768" y="3816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1" name="AutoShape 147"/>
            <p:cNvCxnSpPr>
              <a:cxnSpLocks noChangeShapeType="1"/>
              <a:stCxn id="124013" idx="3"/>
              <a:endCxn id="124035" idx="2"/>
            </p:cNvCxnSpPr>
            <p:nvPr/>
          </p:nvCxnSpPr>
          <p:spPr bwMode="auto">
            <a:xfrm>
              <a:off x="768" y="3816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2" name="AutoShape 148"/>
            <p:cNvCxnSpPr>
              <a:cxnSpLocks noChangeShapeType="1"/>
              <a:stCxn id="124013" idx="3"/>
              <a:endCxn id="124038" idx="2"/>
            </p:cNvCxnSpPr>
            <p:nvPr/>
          </p:nvCxnSpPr>
          <p:spPr bwMode="auto">
            <a:xfrm>
              <a:off x="768" y="3816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85800" y="5029200"/>
            <a:ext cx="3733800" cy="1600200"/>
            <a:chOff x="912" y="2064"/>
            <a:chExt cx="4416" cy="1920"/>
          </a:xfrm>
        </p:grpSpPr>
        <p:sp>
          <p:nvSpPr>
            <p:cNvPr id="124054" name="Rectangle 150"/>
            <p:cNvSpPr>
              <a:spLocks noChangeArrowheads="1"/>
            </p:cNvSpPr>
            <p:nvPr/>
          </p:nvSpPr>
          <p:spPr bwMode="auto">
            <a:xfrm>
              <a:off x="235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T2</a:t>
              </a:r>
            </a:p>
          </p:txBody>
        </p:sp>
        <p:sp>
          <p:nvSpPr>
            <p:cNvPr id="124055" name="Oval 151"/>
            <p:cNvSpPr>
              <a:spLocks noChangeArrowheads="1"/>
            </p:cNvSpPr>
            <p:nvPr/>
          </p:nvSpPr>
          <p:spPr bwMode="auto">
            <a:xfrm>
              <a:off x="16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24056" name="Rectangle 152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T1</a:t>
              </a:r>
            </a:p>
          </p:txBody>
        </p:sp>
        <p:sp>
          <p:nvSpPr>
            <p:cNvPr id="124057" name="Rectangle 153"/>
            <p:cNvSpPr>
              <a:spLocks noChangeArrowheads="1"/>
            </p:cNvSpPr>
            <p:nvPr/>
          </p:nvSpPr>
          <p:spPr bwMode="auto">
            <a:xfrm>
              <a:off x="2352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T3</a:t>
              </a:r>
            </a:p>
          </p:txBody>
        </p:sp>
        <p:cxnSp>
          <p:nvCxnSpPr>
            <p:cNvPr id="124058" name="AutoShape 154"/>
            <p:cNvCxnSpPr>
              <a:cxnSpLocks noChangeShapeType="1"/>
              <a:stCxn id="124055" idx="6"/>
              <a:endCxn id="124054" idx="1"/>
            </p:cNvCxnSpPr>
            <p:nvPr/>
          </p:nvCxnSpPr>
          <p:spPr bwMode="auto">
            <a:xfrm>
              <a:off x="2064" y="2880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9" name="AutoShape 155"/>
            <p:cNvCxnSpPr>
              <a:cxnSpLocks noChangeShapeType="1"/>
              <a:stCxn id="124055" idx="7"/>
              <a:endCxn id="124056" idx="1"/>
            </p:cNvCxnSpPr>
            <p:nvPr/>
          </p:nvCxnSpPr>
          <p:spPr bwMode="auto">
            <a:xfrm flipV="1">
              <a:off x="2008" y="225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0" name="AutoShape 156"/>
            <p:cNvCxnSpPr>
              <a:cxnSpLocks noChangeShapeType="1"/>
              <a:stCxn id="124055" idx="5"/>
              <a:endCxn id="124057" idx="1"/>
            </p:cNvCxnSpPr>
            <p:nvPr/>
          </p:nvCxnSpPr>
          <p:spPr bwMode="auto">
            <a:xfrm>
              <a:off x="2008" y="301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1" name="Oval 157"/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2" name="Oval 158"/>
            <p:cNvSpPr>
              <a:spLocks noChangeArrowheads="1"/>
            </p:cNvSpPr>
            <p:nvPr/>
          </p:nvSpPr>
          <p:spPr bwMode="auto">
            <a:xfrm>
              <a:off x="2880" y="331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3" name="Oval 159"/>
            <p:cNvSpPr>
              <a:spLocks noChangeArrowheads="1"/>
            </p:cNvSpPr>
            <p:nvPr/>
          </p:nvSpPr>
          <p:spPr bwMode="auto">
            <a:xfrm>
              <a:off x="2880" y="206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64" name="AutoShape 160"/>
            <p:cNvCxnSpPr>
              <a:cxnSpLocks noChangeShapeType="1"/>
              <a:stCxn id="124056" idx="3"/>
              <a:endCxn id="124063" idx="2"/>
            </p:cNvCxnSpPr>
            <p:nvPr/>
          </p:nvCxnSpPr>
          <p:spPr bwMode="auto">
            <a:xfrm>
              <a:off x="2736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5" name="AutoShape 161"/>
            <p:cNvCxnSpPr>
              <a:cxnSpLocks noChangeShapeType="1"/>
              <a:stCxn id="124054" idx="3"/>
              <a:endCxn id="124061" idx="2"/>
            </p:cNvCxnSpPr>
            <p:nvPr/>
          </p:nvCxnSpPr>
          <p:spPr bwMode="auto">
            <a:xfrm>
              <a:off x="2736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6" name="AutoShape 162"/>
            <p:cNvCxnSpPr>
              <a:cxnSpLocks noChangeShapeType="1"/>
              <a:stCxn id="124057" idx="3"/>
              <a:endCxn id="124062" idx="2"/>
            </p:cNvCxnSpPr>
            <p:nvPr/>
          </p:nvCxnSpPr>
          <p:spPr bwMode="auto">
            <a:xfrm>
              <a:off x="2736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7" name="Rectangle 163"/>
            <p:cNvSpPr>
              <a:spLocks noChangeArrowheads="1"/>
            </p:cNvSpPr>
            <p:nvPr/>
          </p:nvSpPr>
          <p:spPr bwMode="auto">
            <a:xfrm>
              <a:off x="91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124068" name="Rectangle 164"/>
            <p:cNvSpPr>
              <a:spLocks noChangeArrowheads="1"/>
            </p:cNvSpPr>
            <p:nvPr/>
          </p:nvSpPr>
          <p:spPr bwMode="auto">
            <a:xfrm>
              <a:off x="912" y="230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69" name="Rectangle 165"/>
            <p:cNvSpPr>
              <a:spLocks noChangeArrowheads="1"/>
            </p:cNvSpPr>
            <p:nvPr/>
          </p:nvSpPr>
          <p:spPr bwMode="auto">
            <a:xfrm>
              <a:off x="912" y="307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70" name="Rectangle 166"/>
            <p:cNvSpPr>
              <a:spLocks noChangeArrowheads="1"/>
            </p:cNvSpPr>
            <p:nvPr/>
          </p:nvSpPr>
          <p:spPr bwMode="auto">
            <a:xfrm>
              <a:off x="1344" y="3600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cxnSp>
          <p:nvCxnSpPr>
            <p:cNvPr id="124071" name="AutoShape 167"/>
            <p:cNvCxnSpPr>
              <a:cxnSpLocks noChangeShapeType="1"/>
              <a:stCxn id="124067" idx="3"/>
              <a:endCxn id="124055" idx="2"/>
            </p:cNvCxnSpPr>
            <p:nvPr/>
          </p:nvCxnSpPr>
          <p:spPr bwMode="auto">
            <a:xfrm>
              <a:off x="1296" y="288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2" name="AutoShape 168"/>
            <p:cNvCxnSpPr>
              <a:cxnSpLocks noChangeShapeType="1"/>
              <a:stCxn id="124070" idx="3"/>
              <a:endCxn id="124062" idx="2"/>
            </p:cNvCxnSpPr>
            <p:nvPr/>
          </p:nvCxnSpPr>
          <p:spPr bwMode="auto">
            <a:xfrm flipV="1">
              <a:off x="1728" y="3504"/>
              <a:ext cx="115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3" name="AutoShape 169"/>
            <p:cNvCxnSpPr>
              <a:cxnSpLocks noChangeShapeType="1"/>
              <a:stCxn id="124070" idx="3"/>
              <a:endCxn id="124061" idx="2"/>
            </p:cNvCxnSpPr>
            <p:nvPr/>
          </p:nvCxnSpPr>
          <p:spPr bwMode="auto">
            <a:xfrm flipV="1">
              <a:off x="1728" y="2880"/>
              <a:ext cx="115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4" name="AutoShape 170"/>
            <p:cNvCxnSpPr>
              <a:cxnSpLocks noChangeShapeType="1"/>
              <a:stCxn id="124070" idx="3"/>
              <a:endCxn id="124063" idx="2"/>
            </p:cNvCxnSpPr>
            <p:nvPr/>
          </p:nvCxnSpPr>
          <p:spPr bwMode="auto">
            <a:xfrm flipV="1">
              <a:off x="1728" y="2256"/>
              <a:ext cx="1152" cy="15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75" name="Rectangle 171"/>
            <p:cNvSpPr>
              <a:spLocks noChangeArrowheads="1"/>
            </p:cNvSpPr>
            <p:nvPr/>
          </p:nvSpPr>
          <p:spPr bwMode="auto">
            <a:xfrm>
              <a:off x="3408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V1</a:t>
              </a:r>
            </a:p>
          </p:txBody>
        </p:sp>
        <p:sp>
          <p:nvSpPr>
            <p:cNvPr id="124076" name="Rectangle 172"/>
            <p:cNvSpPr>
              <a:spLocks noChangeArrowheads="1"/>
            </p:cNvSpPr>
            <p:nvPr/>
          </p:nvSpPr>
          <p:spPr bwMode="auto">
            <a:xfrm>
              <a:off x="340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V2</a:t>
              </a:r>
            </a:p>
          </p:txBody>
        </p:sp>
        <p:sp>
          <p:nvSpPr>
            <p:cNvPr id="124077" name="Rectangle 173"/>
            <p:cNvSpPr>
              <a:spLocks noChangeArrowheads="1"/>
            </p:cNvSpPr>
            <p:nvPr/>
          </p:nvSpPr>
          <p:spPr bwMode="auto">
            <a:xfrm>
              <a:off x="3408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V3</a:t>
              </a:r>
            </a:p>
          </p:txBody>
        </p:sp>
        <p:cxnSp>
          <p:nvCxnSpPr>
            <p:cNvPr id="124078" name="AutoShape 174"/>
            <p:cNvCxnSpPr>
              <a:cxnSpLocks noChangeShapeType="1"/>
              <a:stCxn id="124063" idx="6"/>
              <a:endCxn id="124075" idx="1"/>
            </p:cNvCxnSpPr>
            <p:nvPr/>
          </p:nvCxnSpPr>
          <p:spPr bwMode="auto">
            <a:xfrm>
              <a:off x="3264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9" name="AutoShape 175"/>
            <p:cNvCxnSpPr>
              <a:cxnSpLocks noChangeShapeType="1"/>
              <a:stCxn id="124061" idx="6"/>
              <a:endCxn id="124076" idx="1"/>
            </p:cNvCxnSpPr>
            <p:nvPr/>
          </p:nvCxnSpPr>
          <p:spPr bwMode="auto">
            <a:xfrm>
              <a:off x="3264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0" name="AutoShape 176"/>
            <p:cNvCxnSpPr>
              <a:cxnSpLocks noChangeShapeType="1"/>
              <a:stCxn id="124062" idx="6"/>
              <a:endCxn id="124077" idx="1"/>
            </p:cNvCxnSpPr>
            <p:nvPr/>
          </p:nvCxnSpPr>
          <p:spPr bwMode="auto">
            <a:xfrm>
              <a:off x="3264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1" name="Oval 177"/>
            <p:cNvSpPr>
              <a:spLocks noChangeArrowheads="1"/>
            </p:cNvSpPr>
            <p:nvPr/>
          </p:nvSpPr>
          <p:spPr bwMode="auto">
            <a:xfrm>
              <a:off x="4224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cxnSp>
          <p:nvCxnSpPr>
            <p:cNvPr id="124082" name="AutoShape 178"/>
            <p:cNvCxnSpPr>
              <a:cxnSpLocks noChangeShapeType="1"/>
              <a:stCxn id="124076" idx="3"/>
              <a:endCxn id="124081" idx="2"/>
            </p:cNvCxnSpPr>
            <p:nvPr/>
          </p:nvCxnSpPr>
          <p:spPr bwMode="auto">
            <a:xfrm>
              <a:off x="3792" y="288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3" name="AutoShape 179"/>
            <p:cNvCxnSpPr>
              <a:cxnSpLocks noChangeShapeType="1"/>
              <a:stCxn id="124075" idx="3"/>
              <a:endCxn id="124081" idx="1"/>
            </p:cNvCxnSpPr>
            <p:nvPr/>
          </p:nvCxnSpPr>
          <p:spPr bwMode="auto">
            <a:xfrm>
              <a:off x="3792" y="225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4" name="AutoShape 180"/>
            <p:cNvCxnSpPr>
              <a:cxnSpLocks noChangeShapeType="1"/>
              <a:stCxn id="124077" idx="3"/>
              <a:endCxn id="124081" idx="3"/>
            </p:cNvCxnSpPr>
            <p:nvPr/>
          </p:nvCxnSpPr>
          <p:spPr bwMode="auto">
            <a:xfrm flipV="1">
              <a:off x="3792" y="301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5" name="Rectangle 181"/>
            <p:cNvSpPr>
              <a:spLocks noChangeArrowheads="1"/>
            </p:cNvSpPr>
            <p:nvPr/>
          </p:nvSpPr>
          <p:spPr bwMode="auto">
            <a:xfrm>
              <a:off x="4944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cxnSp>
          <p:nvCxnSpPr>
            <p:cNvPr id="124086" name="AutoShape 182"/>
            <p:cNvCxnSpPr>
              <a:cxnSpLocks noChangeShapeType="1"/>
              <a:stCxn id="124081" idx="6"/>
              <a:endCxn id="124085" idx="1"/>
            </p:cNvCxnSpPr>
            <p:nvPr/>
          </p:nvCxnSpPr>
          <p:spPr bwMode="auto">
            <a:xfrm>
              <a:off x="4608" y="288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24088" name="Text Box 184"/>
          <p:cNvSpPr txBox="1">
            <a:spLocks noChangeArrowheads="1"/>
          </p:cNvSpPr>
          <p:nvPr/>
        </p:nvSpPr>
        <p:spPr bwMode="auto">
          <a:xfrm>
            <a:off x="880581" y="1371600"/>
            <a:ext cx="3234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AllPairs</a:t>
            </a:r>
            <a:r>
              <a:rPr lang="en-US" sz="2400" dirty="0"/>
              <a:t>( A, B, F ) -&gt; M</a:t>
            </a:r>
          </a:p>
        </p:txBody>
      </p:sp>
      <p:sp>
        <p:nvSpPr>
          <p:cNvPr id="124089" name="Text Box 185"/>
          <p:cNvSpPr txBox="1">
            <a:spLocks noChangeArrowheads="1"/>
          </p:cNvSpPr>
          <p:nvPr/>
        </p:nvSpPr>
        <p:spPr bwMode="auto">
          <a:xfrm>
            <a:off x="5105400" y="1371600"/>
            <a:ext cx="3551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Wavefront</a:t>
            </a:r>
            <a:r>
              <a:rPr lang="en-US" sz="2400" dirty="0"/>
              <a:t>( X, Y, F ) -&gt; M</a:t>
            </a:r>
          </a:p>
        </p:txBody>
      </p:sp>
      <p:sp>
        <p:nvSpPr>
          <p:cNvPr id="124090" name="Text Box 186"/>
          <p:cNvSpPr txBox="1">
            <a:spLocks noChangeArrowheads="1"/>
          </p:cNvSpPr>
          <p:nvPr/>
        </p:nvSpPr>
        <p:spPr bwMode="auto">
          <a:xfrm>
            <a:off x="762000" y="4495800"/>
            <a:ext cx="3495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Classify( T, P, F, R ) -&gt; V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6172200" y="4495800"/>
            <a:ext cx="148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Makeflow</a:t>
            </a:r>
            <a:endParaRPr lang="en-US" sz="2400" dirty="0"/>
          </a:p>
        </p:txBody>
      </p:sp>
      <p:sp>
        <p:nvSpPr>
          <p:cNvPr id="187" name="Rectangle 186"/>
          <p:cNvSpPr/>
          <p:nvPr/>
        </p:nvSpPr>
        <p:spPr bwMode="auto">
          <a:xfrm>
            <a:off x="5105400" y="51054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105400" y="5715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5105400" y="6324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0" name="Oval 189"/>
          <p:cNvSpPr/>
          <p:nvPr/>
        </p:nvSpPr>
        <p:spPr bwMode="auto">
          <a:xfrm>
            <a:off x="58674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5867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75438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93" name="Oval 192"/>
          <p:cNvSpPr/>
          <p:nvPr/>
        </p:nvSpPr>
        <p:spPr bwMode="auto">
          <a:xfrm>
            <a:off x="75438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67818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cxnSp>
        <p:nvCxnSpPr>
          <p:cNvPr id="196" name="Straight Arrow Connector 195"/>
          <p:cNvCxnSpPr>
            <a:stCxn id="187" idx="3"/>
            <a:endCxn id="190" idx="2"/>
          </p:cNvCxnSpPr>
          <p:nvPr/>
        </p:nvCxnSpPr>
        <p:spPr bwMode="auto">
          <a:xfrm>
            <a:off x="5486400" y="52959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8" name="Straight Arrow Connector 197"/>
          <p:cNvCxnSpPr>
            <a:stCxn id="188" idx="3"/>
            <a:endCxn id="190" idx="2"/>
          </p:cNvCxnSpPr>
          <p:nvPr/>
        </p:nvCxnSpPr>
        <p:spPr bwMode="auto">
          <a:xfrm flipV="1">
            <a:off x="5486400" y="5524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0" name="Straight Arrow Connector 199"/>
          <p:cNvCxnSpPr>
            <a:stCxn id="189" idx="3"/>
            <a:endCxn id="191" idx="2"/>
          </p:cNvCxnSpPr>
          <p:nvPr/>
        </p:nvCxnSpPr>
        <p:spPr bwMode="auto">
          <a:xfrm flipV="1">
            <a:off x="5486400" y="62865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2" name="Straight Arrow Connector 201"/>
          <p:cNvCxnSpPr>
            <a:stCxn id="188" idx="3"/>
            <a:endCxn id="191" idx="2"/>
          </p:cNvCxnSpPr>
          <p:nvPr/>
        </p:nvCxnSpPr>
        <p:spPr bwMode="auto">
          <a:xfrm>
            <a:off x="5486400" y="5905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Straight Arrow Connector 204"/>
          <p:cNvCxnSpPr>
            <a:stCxn id="190" idx="6"/>
            <a:endCxn id="194" idx="1"/>
          </p:cNvCxnSpPr>
          <p:nvPr/>
        </p:nvCxnSpPr>
        <p:spPr bwMode="auto">
          <a:xfrm>
            <a:off x="6400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Arrow Connector 206"/>
          <p:cNvCxnSpPr>
            <a:stCxn id="194" idx="2"/>
            <a:endCxn id="193" idx="2"/>
          </p:cNvCxnSpPr>
          <p:nvPr/>
        </p:nvCxnSpPr>
        <p:spPr bwMode="auto">
          <a:xfrm>
            <a:off x="6972300" y="5715000"/>
            <a:ext cx="57150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" name="Straight Arrow Connector 208"/>
          <p:cNvCxnSpPr>
            <a:stCxn id="194" idx="3"/>
            <a:endCxn id="192" idx="2"/>
          </p:cNvCxnSpPr>
          <p:nvPr/>
        </p:nvCxnSpPr>
        <p:spPr bwMode="auto">
          <a:xfrm>
            <a:off x="7162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0" name="Rectangle 209"/>
          <p:cNvSpPr/>
          <p:nvPr/>
        </p:nvSpPr>
        <p:spPr bwMode="auto">
          <a:xfrm>
            <a:off x="8382000" y="609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212" name="Straight Arrow Connector 211"/>
          <p:cNvCxnSpPr>
            <a:stCxn id="193" idx="6"/>
            <a:endCxn id="210" idx="1"/>
          </p:cNvCxnSpPr>
          <p:nvPr/>
        </p:nvCxnSpPr>
        <p:spPr bwMode="auto">
          <a:xfrm>
            <a:off x="8077200" y="628650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CD5F-DC92-4C39-9942-D12235622F29}" type="slidenum">
              <a:rPr lang="en-US"/>
              <a:pPr/>
              <a:t>25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Biometrics Research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685800"/>
          </a:xfrm>
        </p:spPr>
        <p:txBody>
          <a:bodyPr/>
          <a:lstStyle/>
          <a:p>
            <a:r>
              <a:rPr lang="en-US" sz="2800" b="1"/>
              <a:t>Goal: Design robust face comparison function.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953000" y="2895600"/>
            <a:ext cx="2546350" cy="3048000"/>
            <a:chOff x="3120" y="1632"/>
            <a:chExt cx="1604" cy="1920"/>
          </a:xfrm>
        </p:grpSpPr>
        <p:pic>
          <p:nvPicPr>
            <p:cNvPr id="20485" name="Picture 5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1632"/>
              <a:ext cx="650" cy="720"/>
            </a:xfrm>
            <a:prstGeom prst="rect">
              <a:avLst/>
            </a:prstGeom>
            <a:noFill/>
          </p:spPr>
        </p:pic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716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cxnSp>
          <p:nvCxnSpPr>
            <p:cNvPr id="20487" name="AutoShape 7"/>
            <p:cNvCxnSpPr>
              <a:cxnSpLocks noChangeShapeType="1"/>
              <a:stCxn id="0" idx="2"/>
              <a:endCxn id="20486" idx="2"/>
            </p:cNvCxnSpPr>
            <p:nvPr/>
          </p:nvCxnSpPr>
          <p:spPr bwMode="auto">
            <a:xfrm rot="16200000" flipH="1">
              <a:off x="3365" y="2432"/>
              <a:ext cx="432" cy="27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88" name="AutoShape 8"/>
            <p:cNvCxnSpPr>
              <a:cxnSpLocks noChangeShapeType="1"/>
              <a:stCxn id="0" idx="2"/>
              <a:endCxn id="20486" idx="6"/>
            </p:cNvCxnSpPr>
            <p:nvPr/>
          </p:nvCxnSpPr>
          <p:spPr bwMode="auto">
            <a:xfrm rot="5400000">
              <a:off x="4016" y="2436"/>
              <a:ext cx="432" cy="2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621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0.05</a:t>
              </a:r>
            </a:p>
          </p:txBody>
        </p:sp>
        <p:cxnSp>
          <p:nvCxnSpPr>
            <p:cNvPr id="20490" name="AutoShape 10"/>
            <p:cNvCxnSpPr>
              <a:cxnSpLocks noChangeShapeType="1"/>
              <a:stCxn id="20486" idx="4"/>
              <a:endCxn id="20489" idx="0"/>
            </p:cNvCxnSpPr>
            <p:nvPr/>
          </p:nvCxnSpPr>
          <p:spPr bwMode="auto">
            <a:xfrm flipH="1">
              <a:off x="3898" y="2976"/>
              <a:ext cx="10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1" name="Picture 11" descr="9156921-9156924-slar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4" y="1632"/>
              <a:ext cx="720" cy="720"/>
            </a:xfrm>
            <a:prstGeom prst="rect">
              <a:avLst/>
            </a:prstGeom>
            <a:noFill/>
          </p:spPr>
        </p:pic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406525" y="2895600"/>
            <a:ext cx="2555875" cy="3048000"/>
            <a:chOff x="886" y="1632"/>
            <a:chExt cx="1610" cy="1920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561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pic>
          <p:nvPicPr>
            <p:cNvPr id="20494" name="Picture 14" descr="Movie About Cooperative Compu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6" y="1632"/>
              <a:ext cx="816" cy="730"/>
            </a:xfrm>
            <a:prstGeom prst="rect">
              <a:avLst/>
            </a:prstGeom>
            <a:noFill/>
          </p:spPr>
        </p:pic>
        <p:cxnSp>
          <p:nvCxnSpPr>
            <p:cNvPr id="20495" name="AutoShape 15"/>
            <p:cNvCxnSpPr>
              <a:cxnSpLocks noChangeShapeType="1"/>
              <a:stCxn id="0" idx="2"/>
              <a:endCxn id="20493" idx="2"/>
            </p:cNvCxnSpPr>
            <p:nvPr/>
          </p:nvCxnSpPr>
          <p:spPr bwMode="auto">
            <a:xfrm rot="16200000" flipH="1">
              <a:off x="1217" y="2439"/>
              <a:ext cx="422" cy="2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96" name="AutoShape 16"/>
            <p:cNvCxnSpPr>
              <a:cxnSpLocks noChangeShapeType="1"/>
              <a:stCxn id="0" idx="2"/>
              <a:endCxn id="20493" idx="6"/>
            </p:cNvCxnSpPr>
            <p:nvPr/>
          </p:nvCxnSpPr>
          <p:spPr bwMode="auto">
            <a:xfrm rot="5400000">
              <a:off x="1842" y="2455"/>
              <a:ext cx="432" cy="22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465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0.97</a:t>
              </a:r>
            </a:p>
          </p:txBody>
        </p:sp>
        <p:cxnSp>
          <p:nvCxnSpPr>
            <p:cNvPr id="20498" name="AutoShape 18"/>
            <p:cNvCxnSpPr>
              <a:cxnSpLocks noChangeShapeType="1"/>
              <a:stCxn id="20493" idx="4"/>
              <a:endCxn id="20497" idx="0"/>
            </p:cNvCxnSpPr>
            <p:nvPr/>
          </p:nvCxnSpPr>
          <p:spPr bwMode="auto">
            <a:xfrm flipH="1">
              <a:off x="1742" y="2976"/>
              <a:ext cx="11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9" name="Picture 19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6" y="1632"/>
              <a:ext cx="650" cy="72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0194-870A-44D3-8B54-CDA64EC4E3C8}" type="slidenum">
              <a:rPr lang="en-US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Similarity Matrix Construction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473075" y="1828800"/>
          <a:ext cx="5410200" cy="4495802"/>
        </p:xfrm>
        <a:graphic>
          <a:graphicData uri="http://schemas.openxmlformats.org/drawingml/2006/table">
            <a:tbl>
              <a:tblPr/>
              <a:tblGrid>
                <a:gridCol w="773113"/>
                <a:gridCol w="773112"/>
                <a:gridCol w="773113"/>
                <a:gridCol w="771525"/>
                <a:gridCol w="773112"/>
                <a:gridCol w="773113"/>
                <a:gridCol w="77311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73" name="Picture 69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4" name="Picture 70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5" name="Picture 71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7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6" name="Picture 72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828800"/>
            <a:ext cx="549275" cy="609600"/>
          </a:xfrm>
          <a:prstGeom prst="rect">
            <a:avLst/>
          </a:prstGeom>
          <a:noFill/>
        </p:spPr>
      </p:pic>
      <p:pic>
        <p:nvPicPr>
          <p:cNvPr id="21577" name="Picture 73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9275" y="2514600"/>
            <a:ext cx="609600" cy="609600"/>
          </a:xfrm>
          <a:prstGeom prst="rect">
            <a:avLst/>
          </a:prstGeom>
          <a:noFill/>
        </p:spPr>
      </p:pic>
      <p:pic>
        <p:nvPicPr>
          <p:cNvPr id="21578" name="Picture 74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275" y="4419600"/>
            <a:ext cx="609600" cy="609600"/>
          </a:xfrm>
          <a:prstGeom prst="rect">
            <a:avLst/>
          </a:prstGeom>
          <a:noFill/>
        </p:spPr>
      </p:pic>
      <p:pic>
        <p:nvPicPr>
          <p:cNvPr id="21579" name="Picture 75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3124200"/>
            <a:ext cx="609600" cy="609600"/>
          </a:xfrm>
          <a:prstGeom prst="rect">
            <a:avLst/>
          </a:prstGeom>
          <a:noFill/>
        </p:spPr>
      </p:pic>
      <p:pic>
        <p:nvPicPr>
          <p:cNvPr id="21580" name="Picture 76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3733800"/>
            <a:ext cx="609600" cy="609600"/>
          </a:xfrm>
          <a:prstGeom prst="rect">
            <a:avLst/>
          </a:prstGeom>
          <a:noFill/>
        </p:spPr>
      </p:pic>
      <p:pic>
        <p:nvPicPr>
          <p:cNvPr id="21581" name="Picture 77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029200"/>
            <a:ext cx="533400" cy="609600"/>
          </a:xfrm>
          <a:prstGeom prst="rect">
            <a:avLst/>
          </a:prstGeom>
          <a:noFill/>
        </p:spPr>
      </p:pic>
      <p:pic>
        <p:nvPicPr>
          <p:cNvPr id="21582" name="Picture 78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11275" y="1828800"/>
            <a:ext cx="609600" cy="609600"/>
          </a:xfrm>
          <a:prstGeom prst="rect">
            <a:avLst/>
          </a:prstGeom>
          <a:noFill/>
        </p:spPr>
      </p:pic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-304800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6019800" y="2244725"/>
            <a:ext cx="3011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cs typeface="Arial" charset="0"/>
              </a:rPr>
              <a:t>Challenge Workload:</a:t>
            </a:r>
          </a:p>
          <a:p>
            <a:pPr eaLnBrk="1" hangingPunct="1"/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60,000 </a:t>
            </a:r>
            <a:r>
              <a:rPr lang="en-US" sz="2400" dirty="0" smtClean="0">
                <a:cs typeface="Arial" charset="0"/>
              </a:rPr>
              <a:t>images</a:t>
            </a:r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1MB each</a:t>
            </a:r>
          </a:p>
          <a:p>
            <a:pPr eaLnBrk="1" hangingPunct="1"/>
            <a:r>
              <a:rPr lang="en-US" sz="2400" dirty="0">
                <a:cs typeface="Arial" charset="0"/>
              </a:rPr>
              <a:t>.02s per F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833 CPU-days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600 TB of I/O</a:t>
            </a:r>
          </a:p>
        </p:txBody>
      </p:sp>
      <p:pic>
        <p:nvPicPr>
          <p:cNvPr id="21589" name="Picture 85" descr="[image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4463" y="1828800"/>
            <a:ext cx="476250" cy="609600"/>
          </a:xfrm>
          <a:prstGeom prst="rect">
            <a:avLst/>
          </a:prstGeom>
          <a:noFill/>
        </p:spPr>
      </p:pic>
      <p:pic>
        <p:nvPicPr>
          <p:cNvPr id="21590" name="Picture 86" descr="[image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463" y="5695950"/>
            <a:ext cx="490537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27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200" y="61354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Moretti</a:t>
            </a:r>
            <a:r>
              <a:rPr lang="en-US" dirty="0" smtClean="0"/>
              <a:t> et al, All-Pairs: An Abstraction for Data Intensive Cloud Computing, IPDPS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% </a:t>
            </a:r>
            <a:r>
              <a:rPr lang="en-US" dirty="0" err="1" smtClean="0">
                <a:solidFill>
                  <a:srgbClr val="FFFF00"/>
                </a:solidFill>
              </a:rPr>
              <a:t>allpairs</a:t>
            </a:r>
            <a:r>
              <a:rPr lang="en-US" dirty="0" smtClean="0">
                <a:solidFill>
                  <a:srgbClr val="FFFF00"/>
                </a:solidFill>
              </a:rPr>
              <a:t> compare.exe set1.data set2.data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img1.jpg	</a:t>
            </a:r>
            <a:r>
              <a:rPr lang="en-US" dirty="0" err="1" smtClean="0"/>
              <a:t>img1.jpg</a:t>
            </a:r>
            <a:r>
              <a:rPr lang="en-US" dirty="0" smtClean="0"/>
              <a:t>	1.0</a:t>
            </a:r>
          </a:p>
          <a:p>
            <a:pPr>
              <a:buNone/>
            </a:pPr>
            <a:r>
              <a:rPr lang="en-US" dirty="0" smtClean="0"/>
              <a:t>img1.jpg	img2.jpg	0.35</a:t>
            </a:r>
          </a:p>
          <a:p>
            <a:pPr>
              <a:buNone/>
            </a:pPr>
            <a:r>
              <a:rPr lang="en-US" dirty="0" smtClean="0"/>
              <a:t>img1.jpg	img3.jpg	0.46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0EC-8E2E-4DD9-A010-8196DF2CF053}" type="slidenum">
              <a:rPr lang="en-US"/>
              <a:pPr/>
              <a:t>29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the Abstraction Help?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The custom workflow engine:</a:t>
            </a:r>
          </a:p>
          <a:p>
            <a:pPr lvl="1"/>
            <a:r>
              <a:rPr lang="en-US" dirty="0"/>
              <a:t>Chooses right data transfer strategy.</a:t>
            </a:r>
          </a:p>
          <a:p>
            <a:pPr lvl="1"/>
            <a:r>
              <a:rPr lang="en-US" dirty="0" smtClean="0"/>
              <a:t>Chooses </a:t>
            </a:r>
            <a:r>
              <a:rPr lang="en-US" dirty="0"/>
              <a:t>blocking of functions into jobs.</a:t>
            </a:r>
          </a:p>
          <a:p>
            <a:pPr lvl="1"/>
            <a:r>
              <a:rPr lang="en-US" dirty="0"/>
              <a:t>Recovers from a larger number of failures.</a:t>
            </a:r>
          </a:p>
          <a:p>
            <a:pPr lvl="1"/>
            <a:r>
              <a:rPr lang="en-US" dirty="0"/>
              <a:t>Predicts overall runtime accurately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Chooses the right number of resources.</a:t>
            </a:r>
            <a:endParaRPr lang="en-US" dirty="0"/>
          </a:p>
          <a:p>
            <a:r>
              <a:rPr lang="en-US" dirty="0"/>
              <a:t>All of these tasks are nearly impossible for arbitrary workloads, but are tractable (not trivial) to solve for a </a:t>
            </a:r>
            <a:r>
              <a:rPr lang="en-US" b="1" i="1" dirty="0">
                <a:solidFill>
                  <a:srgbClr val="FFFF00"/>
                </a:solidFill>
              </a:rPr>
              <a:t>specific</a:t>
            </a:r>
            <a:r>
              <a:rPr lang="en-US" dirty="0"/>
              <a:t> abstraction.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Throughput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fields, the quality of the science, depends on the quantity of the computation.</a:t>
            </a:r>
          </a:p>
          <a:p>
            <a:r>
              <a:rPr lang="en-US" dirty="0" smtClean="0"/>
              <a:t>User-relevant metrics:</a:t>
            </a:r>
          </a:p>
          <a:p>
            <a:pPr lvl="1"/>
            <a:r>
              <a:rPr lang="en-US" dirty="0" smtClean="0"/>
              <a:t>Simulations completed per week.</a:t>
            </a:r>
          </a:p>
          <a:p>
            <a:pPr lvl="1"/>
            <a:r>
              <a:rPr lang="en-US" dirty="0" smtClean="0"/>
              <a:t>Genomes assembled per month.</a:t>
            </a:r>
          </a:p>
          <a:p>
            <a:pPr lvl="1"/>
            <a:r>
              <a:rPr lang="en-US" dirty="0" smtClean="0"/>
              <a:t>Molecules x temperatures evaluated.</a:t>
            </a:r>
          </a:p>
          <a:p>
            <a:r>
              <a:rPr lang="en-US" dirty="0" smtClean="0"/>
              <a:t>To get high throughput requires fault tolerance, capacity management, and flexibility in resource allocation.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0F2-0610-413B-B840-34E057EFD5A8}" type="slidenum">
              <a:rPr lang="en-US"/>
              <a:pPr/>
              <a:t>30</a:t>
            </a:fld>
            <a:endParaRPr lang="en-US"/>
          </a:p>
        </p:txBody>
      </p:sp>
      <p:pic>
        <p:nvPicPr>
          <p:cNvPr id="24578" name="Picture 2" descr="ap_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188"/>
            <a:ext cx="9144000" cy="639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6C7B-64FE-41A7-8822-2695C60F3D91}" type="slidenum">
              <a:rPr lang="en-US"/>
              <a:pPr/>
              <a:t>31</a:t>
            </a:fld>
            <a:endParaRPr lang="en-US"/>
          </a:p>
        </p:txBody>
      </p:sp>
      <p:pic>
        <p:nvPicPr>
          <p:cNvPr id="28674" name="Picture 2" descr="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054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Choose the Right # of CPUs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D8F-27D3-4040-B678-2038976DD0AF}" type="slidenum">
              <a:rPr lang="en-US"/>
              <a:pPr/>
              <a:t>32</a:t>
            </a:fld>
            <a:endParaRPr lang="en-US"/>
          </a:p>
        </p:txBody>
      </p:sp>
      <p:pic>
        <p:nvPicPr>
          <p:cNvPr id="29698" name="Picture 2" descr="var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9575"/>
            <a:ext cx="9144000" cy="510222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8229600" cy="944562"/>
          </a:xfrm>
          <a:noFill/>
          <a:ln/>
        </p:spPr>
        <p:txBody>
          <a:bodyPr/>
          <a:lstStyle/>
          <a:p>
            <a:r>
              <a:rPr lang="en-US"/>
              <a:t>Resources Consumed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08B-D8EC-4BB9-9F82-E764A9499FEF}" type="slidenum">
              <a:rPr lang="en-US"/>
              <a:pPr/>
              <a:t>33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All-Pairs in Production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562600"/>
          </a:xfrm>
        </p:spPr>
        <p:txBody>
          <a:bodyPr/>
          <a:lstStyle/>
          <a:p>
            <a:r>
              <a:rPr lang="en-US" sz="2800" dirty="0"/>
              <a:t>Our All-Pairs implementation has provided over  </a:t>
            </a:r>
            <a:r>
              <a:rPr lang="en-US" sz="2800" b="1" i="1" dirty="0">
                <a:solidFill>
                  <a:srgbClr val="FFFF00"/>
                </a:solidFill>
              </a:rPr>
              <a:t>57 CPU-years</a:t>
            </a:r>
            <a:r>
              <a:rPr lang="en-US" sz="2800" dirty="0"/>
              <a:t> of computation to the ND biometrics research group </a:t>
            </a:r>
            <a:r>
              <a:rPr lang="en-US" sz="2800" dirty="0" smtClean="0"/>
              <a:t>in the first year.</a:t>
            </a:r>
          </a:p>
          <a:p>
            <a:r>
              <a:rPr lang="en-US" sz="2800" dirty="0" smtClean="0"/>
              <a:t>Largest </a:t>
            </a:r>
            <a:r>
              <a:rPr lang="en-US" sz="2800" dirty="0"/>
              <a:t>run so far: </a:t>
            </a:r>
            <a:r>
              <a:rPr lang="en-US" sz="2800" b="1" i="1" dirty="0">
                <a:solidFill>
                  <a:srgbClr val="FFFF00"/>
                </a:solidFill>
              </a:rPr>
              <a:t>58,396 irises</a:t>
            </a:r>
            <a:r>
              <a:rPr lang="en-US" sz="2800" dirty="0"/>
              <a:t> from the Face Recognition Grand Challenge. The largest experiment ever run on publically available data.</a:t>
            </a:r>
          </a:p>
          <a:p>
            <a:r>
              <a:rPr lang="en-US" sz="2800" dirty="0"/>
              <a:t>Competing biometric research relies on samples of 100-1000 images, which can miss important population effects. </a:t>
            </a:r>
          </a:p>
          <a:p>
            <a:r>
              <a:rPr lang="en-US" sz="2800" dirty="0"/>
              <a:t>Reduced computation time from 833 days to 10 days, making it feasible to repeat multiple times for a graduate thesis.  (We can go faster yet.)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B5E-E578-4E31-8E59-DAC570EFE97B}" type="slidenum">
              <a:rPr lang="en-US"/>
              <a:pPr/>
              <a:t>34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525"/>
            <a:ext cx="91440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5715000" y="5105400"/>
            <a:ext cx="990600" cy="914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35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" y="61354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Moretti</a:t>
            </a:r>
            <a:r>
              <a:rPr lang="en-US" dirty="0" smtClean="0"/>
              <a:t> et al, All-Pairs: An Abstraction for Data Intensive Cloud Computing, IPDPS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82F-3B6C-46D1-9C0A-D7B498BC52C5}" type="slidenum">
              <a:rPr lang="en-US"/>
              <a:pPr/>
              <a:t>36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/>
              <a:t>Are there other abstractions?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6E0D845-0031-4EE0-8FB4-08F86547F603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797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32804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32806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32807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32811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14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19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0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23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27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8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34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35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41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2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32849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32852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55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7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9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1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2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68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72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32873" name="Rectangle 105"/>
          <p:cNvSpPr>
            <a:spLocks noChangeArrowheads="1"/>
          </p:cNvSpPr>
          <p:nvPr/>
        </p:nvSpPr>
        <p:spPr bwMode="auto">
          <a:xfrm>
            <a:off x="457200" y="304800"/>
            <a:ext cx="8305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Wavefront( matrix M, function F(x,y,d) 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returns matrix M such that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M[i,j] = F( M[i-1,j], M[I,j-1], M[i-1,j-1] )</a:t>
            </a:r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>
            <a:off x="838200" y="4953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F</a:t>
            </a:r>
          </a:p>
        </p:txBody>
      </p:sp>
      <p:sp>
        <p:nvSpPr>
          <p:cNvPr id="32882" name="AutoShape 114"/>
          <p:cNvSpPr>
            <a:spLocks noChangeArrowheads="1"/>
          </p:cNvSpPr>
          <p:nvPr/>
        </p:nvSpPr>
        <p:spPr bwMode="auto">
          <a:xfrm>
            <a:off x="2133600" y="3733800"/>
            <a:ext cx="2133600" cy="1600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Wavefront(M,F)</a:t>
            </a:r>
          </a:p>
        </p:txBody>
      </p:sp>
      <p:sp>
        <p:nvSpPr>
          <p:cNvPr id="32884" name="Rectangle 116"/>
          <p:cNvSpPr>
            <a:spLocks noChangeArrowheads="1"/>
          </p:cNvSpPr>
          <p:nvPr/>
        </p:nvSpPr>
        <p:spPr bwMode="auto">
          <a:xfrm>
            <a:off x="609600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Rectangle 117"/>
          <p:cNvSpPr>
            <a:spLocks noChangeArrowheads="1"/>
          </p:cNvSpPr>
          <p:nvPr/>
        </p:nvSpPr>
        <p:spPr bwMode="auto">
          <a:xfrm>
            <a:off x="8382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Rectangle 118"/>
          <p:cNvSpPr>
            <a:spLocks noChangeArrowheads="1"/>
          </p:cNvSpPr>
          <p:nvPr/>
        </p:nvSpPr>
        <p:spPr bwMode="auto">
          <a:xfrm>
            <a:off x="10668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Rectangle 119"/>
          <p:cNvSpPr>
            <a:spLocks noChangeArrowheads="1"/>
          </p:cNvSpPr>
          <p:nvPr/>
        </p:nvSpPr>
        <p:spPr bwMode="auto">
          <a:xfrm>
            <a:off x="12954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Rectangle 120"/>
          <p:cNvSpPr>
            <a:spLocks noChangeArrowheads="1"/>
          </p:cNvSpPr>
          <p:nvPr/>
        </p:nvSpPr>
        <p:spPr bwMode="auto">
          <a:xfrm>
            <a:off x="609600" y="396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Rectangle 121"/>
          <p:cNvSpPr>
            <a:spLocks noChangeArrowheads="1"/>
          </p:cNvSpPr>
          <p:nvPr/>
        </p:nvSpPr>
        <p:spPr bwMode="auto">
          <a:xfrm>
            <a:off x="8382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Rectangle 122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M</a:t>
            </a:r>
          </a:p>
        </p:txBody>
      </p:sp>
      <p:sp>
        <p:nvSpPr>
          <p:cNvPr id="32891" name="Rectangle 123"/>
          <p:cNvSpPr>
            <a:spLocks noChangeArrowheads="1"/>
          </p:cNvSpPr>
          <p:nvPr/>
        </p:nvSpPr>
        <p:spPr bwMode="auto">
          <a:xfrm>
            <a:off x="12954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6096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8382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>
            <a:off x="10668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>
            <a:off x="12954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6096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Rectangle 129"/>
          <p:cNvSpPr>
            <a:spLocks noChangeArrowheads="1"/>
          </p:cNvSpPr>
          <p:nvPr/>
        </p:nvSpPr>
        <p:spPr bwMode="auto">
          <a:xfrm>
            <a:off x="8382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Rectangle 130"/>
          <p:cNvSpPr>
            <a:spLocks noChangeArrowheads="1"/>
          </p:cNvSpPr>
          <p:nvPr/>
        </p:nvSpPr>
        <p:spPr bwMode="auto">
          <a:xfrm>
            <a:off x="10668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Rectangle 131"/>
          <p:cNvSpPr>
            <a:spLocks noChangeArrowheads="1"/>
          </p:cNvSpPr>
          <p:nvPr/>
        </p:nvSpPr>
        <p:spPr bwMode="auto">
          <a:xfrm>
            <a:off x="12954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Rectangle 133"/>
          <p:cNvSpPr>
            <a:spLocks noChangeArrowheads="1"/>
          </p:cNvSpPr>
          <p:nvPr/>
        </p:nvSpPr>
        <p:spPr bwMode="auto">
          <a:xfrm>
            <a:off x="609600" y="3505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8382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Rectangle 135"/>
          <p:cNvSpPr>
            <a:spLocks noChangeArrowheads="1"/>
          </p:cNvSpPr>
          <p:nvPr/>
        </p:nvSpPr>
        <p:spPr bwMode="auto">
          <a:xfrm>
            <a:off x="10668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Rectangle 137"/>
          <p:cNvSpPr>
            <a:spLocks noChangeArrowheads="1"/>
          </p:cNvSpPr>
          <p:nvPr/>
        </p:nvSpPr>
        <p:spPr bwMode="auto">
          <a:xfrm>
            <a:off x="15240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Rectangle 138"/>
          <p:cNvSpPr>
            <a:spLocks noChangeArrowheads="1"/>
          </p:cNvSpPr>
          <p:nvPr/>
        </p:nvSpPr>
        <p:spPr bwMode="auto">
          <a:xfrm>
            <a:off x="15240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Rectangle 139"/>
          <p:cNvSpPr>
            <a:spLocks noChangeArrowheads="1"/>
          </p:cNvSpPr>
          <p:nvPr/>
        </p:nvSpPr>
        <p:spPr bwMode="auto">
          <a:xfrm>
            <a:off x="15240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Rectangle 140"/>
          <p:cNvSpPr>
            <a:spLocks noChangeArrowheads="1"/>
          </p:cNvSpPr>
          <p:nvPr/>
        </p:nvSpPr>
        <p:spPr bwMode="auto">
          <a:xfrm>
            <a:off x="15240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Rectangle 141"/>
          <p:cNvSpPr>
            <a:spLocks noChangeArrowheads="1"/>
          </p:cNvSpPr>
          <p:nvPr/>
        </p:nvSpPr>
        <p:spPr bwMode="auto">
          <a:xfrm>
            <a:off x="15240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6200" y="61722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 Yu et al, Harnessing Parallelism in </a:t>
            </a:r>
            <a:r>
              <a:rPr lang="en-US" dirty="0" err="1" smtClean="0"/>
              <a:t>Multicore</a:t>
            </a:r>
            <a:r>
              <a:rPr lang="en-US" dirty="0" smtClean="0"/>
              <a:t> Clusters with the</a:t>
            </a:r>
          </a:p>
          <a:p>
            <a:r>
              <a:rPr lang="en-US" dirty="0" smtClean="0"/>
              <a:t>All-Pairs, </a:t>
            </a:r>
            <a:r>
              <a:rPr lang="en-US" dirty="0" err="1" smtClean="0"/>
              <a:t>Wavefront</a:t>
            </a:r>
            <a:r>
              <a:rPr lang="en-US" dirty="0" smtClean="0"/>
              <a:t>, and </a:t>
            </a:r>
            <a:r>
              <a:rPr lang="en-US" dirty="0" err="1" smtClean="0"/>
              <a:t>Makeflow</a:t>
            </a:r>
            <a:r>
              <a:rPr lang="en-US" dirty="0" smtClean="0"/>
              <a:t> Abstractions, Journal of Cluster Computing,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5E6-D94A-4C7E-93A6-4C479B0A2A18}" type="slidenum">
              <a:rPr lang="en-US"/>
              <a:pPr/>
              <a:t>38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Wavefront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/>
              <a:t>Bioinformatics:</a:t>
            </a:r>
          </a:p>
          <a:p>
            <a:pPr lvl="1"/>
            <a:r>
              <a:rPr lang="en-US" sz="2400"/>
              <a:t>Compute the alignment of two large DNA strings in order to find similarities between species.  Existing tools do not scale up to complete DNA strings.</a:t>
            </a:r>
          </a:p>
          <a:p>
            <a:r>
              <a:rPr lang="en-US" sz="2800"/>
              <a:t>Economics:</a:t>
            </a:r>
          </a:p>
          <a:p>
            <a:pPr lvl="1"/>
            <a:r>
              <a:rPr lang="en-US" sz="2400"/>
              <a:t>Simulate the interaction between two competing firms, each of which has an effect on resource consumption and market price.  E.g. When will we run out of oil?</a:t>
            </a:r>
          </a:p>
          <a:p>
            <a:r>
              <a:rPr lang="en-US" sz="2800"/>
              <a:t>Applies to any kind of optimization problem solvable with dynamic programming.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3569-5223-439D-AC45-D0F38BFE266F}" type="slidenum">
              <a:rPr lang="en-US"/>
              <a:pPr/>
              <a:t>39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Dispatch Latency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Even with an infinite number of CPUs, dispatch latency controls the total execution time: O(n) in the best case.</a:t>
            </a:r>
          </a:p>
          <a:p>
            <a:pPr>
              <a:lnSpc>
                <a:spcPct val="90000"/>
              </a:lnSpc>
            </a:pPr>
            <a:r>
              <a:rPr lang="en-US"/>
              <a:t>However, job dispatch latency in an unloaded grid is about </a:t>
            </a:r>
            <a:r>
              <a:rPr lang="en-US" b="1">
                <a:solidFill>
                  <a:srgbClr val="FFFF00"/>
                </a:solidFill>
              </a:rPr>
              <a:t>30 seconds</a:t>
            </a:r>
            <a:r>
              <a:rPr lang="en-US"/>
              <a:t>, which may outweigh the runtime of F.</a:t>
            </a:r>
          </a:p>
          <a:p>
            <a:pPr>
              <a:lnSpc>
                <a:spcPct val="90000"/>
              </a:lnSpc>
            </a:pPr>
            <a:r>
              <a:rPr lang="en-US"/>
              <a:t>Things get worse when queues are long!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Solution:</a:t>
            </a:r>
            <a:r>
              <a:rPr lang="en-US"/>
              <a:t> Build a lightweight task dispatch system.  (Idea from Falkon@UC)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r>
              <a:rPr lang="en-US" dirty="0" smtClean="0"/>
              <a:t>Condor creates a high-throughput computing environment from any heterogeneous collection of machines.</a:t>
            </a:r>
          </a:p>
          <a:p>
            <a:r>
              <a:rPr lang="en-US" dirty="0" smtClean="0"/>
              <a:t>Volunteer desktops to dedicated servers.</a:t>
            </a:r>
          </a:p>
          <a:p>
            <a:r>
              <a:rPr lang="en-US" dirty="0" smtClean="0"/>
              <a:t>Allows for complex sharing policies.</a:t>
            </a:r>
          </a:p>
          <a:p>
            <a:r>
              <a:rPr lang="en-US" dirty="0" smtClean="0"/>
              <a:t>Tolerant to a wide variety of failures.</a:t>
            </a:r>
          </a:p>
          <a:p>
            <a:r>
              <a:rPr lang="en-US" dirty="0" smtClean="0"/>
              <a:t>Scales to 10K nodes, 1M jobs.</a:t>
            </a:r>
          </a:p>
          <a:p>
            <a:r>
              <a:rPr lang="en-US" dirty="0" smtClean="0"/>
              <a:t>Created at UW – Madison in 1987.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 descr="Condor High Throughput Compu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305800" cy="1578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6641" y="6019800"/>
            <a:ext cx="567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http://www.cs.wisc.edu/condor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40</a:t>
            </a:fld>
            <a:endParaRPr lang="en-US"/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3434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4958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6482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800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9530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1054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36874" name="AutoShape 10"/>
          <p:cNvCxnSpPr>
            <a:cxnSpLocks noChangeShapeType="1"/>
            <a:stCxn id="36873" idx="6"/>
            <a:endCxn id="36866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858000" y="5791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F</a:t>
            </a:r>
          </a:p>
        </p:txBody>
      </p:sp>
      <p:cxnSp>
        <p:nvCxnSpPr>
          <p:cNvPr id="36876" name="AutoShape 12"/>
          <p:cNvCxnSpPr>
            <a:cxnSpLocks noChangeShapeType="1"/>
            <a:stCxn id="36866" idx="4"/>
            <a:endCxn id="36875" idx="0"/>
          </p:cNvCxnSpPr>
          <p:nvPr/>
        </p:nvCxnSpPr>
        <p:spPr bwMode="auto">
          <a:xfrm>
            <a:off x="7200900" y="48768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36878" name="AutoShape 14"/>
          <p:cNvCxnSpPr>
            <a:cxnSpLocks noChangeShapeType="1"/>
            <a:stCxn id="36877" idx="3"/>
            <a:endCxn id="36875" idx="2"/>
          </p:cNvCxnSpPr>
          <p:nvPr/>
        </p:nvCxnSpPr>
        <p:spPr bwMode="auto">
          <a:xfrm>
            <a:off x="64770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248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36880" name="AutoShape 16"/>
          <p:cNvCxnSpPr>
            <a:cxnSpLocks noChangeShapeType="1"/>
            <a:stCxn id="36875" idx="6"/>
            <a:endCxn id="36879" idx="1"/>
          </p:cNvCxnSpPr>
          <p:nvPr/>
        </p:nvCxnSpPr>
        <p:spPr bwMode="auto">
          <a:xfrm>
            <a:off x="75438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F.exe</a:t>
            </a:r>
          </a:p>
          <a:p>
            <a:r>
              <a:rPr lang="en-US" b="1"/>
              <a:t>put in.txt</a:t>
            </a:r>
          </a:p>
          <a:p>
            <a:r>
              <a:rPr lang="en-US" b="1"/>
              <a:t>exec F.exe &lt;in.txt &gt;out.txt</a:t>
            </a:r>
          </a:p>
          <a:p>
            <a:r>
              <a:rPr lang="en-US" b="1"/>
              <a:t>get out.txt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138863" y="762000"/>
            <a:ext cx="2506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1000s of workers</a:t>
            </a:r>
          </a:p>
          <a:p>
            <a:r>
              <a:rPr lang="en-US" sz="2400"/>
              <a:t>Dispatched</a:t>
            </a:r>
          </a:p>
          <a:p>
            <a:r>
              <a:rPr lang="en-US" sz="2400"/>
              <a:t>to the cloud</a:t>
            </a:r>
          </a:p>
        </p:txBody>
      </p:sp>
      <p:cxnSp>
        <p:nvCxnSpPr>
          <p:cNvPr id="36883" name="AutoShape 19"/>
          <p:cNvCxnSpPr>
            <a:cxnSpLocks noChangeShapeType="1"/>
            <a:stCxn id="36873" idx="0"/>
            <a:endCxn id="36868" idx="2"/>
          </p:cNvCxnSpPr>
          <p:nvPr/>
        </p:nvCxnSpPr>
        <p:spPr bwMode="auto">
          <a:xfrm flipV="1">
            <a:off x="2628900" y="1905000"/>
            <a:ext cx="18669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4" name="AutoShape 20"/>
          <p:cNvCxnSpPr>
            <a:cxnSpLocks noChangeShapeType="1"/>
            <a:stCxn id="36873" idx="0"/>
            <a:endCxn id="36872" idx="4"/>
          </p:cNvCxnSpPr>
          <p:nvPr/>
        </p:nvCxnSpPr>
        <p:spPr bwMode="auto">
          <a:xfrm flipV="1">
            <a:off x="2628900" y="3048000"/>
            <a:ext cx="3048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5" name="AutoShape 21"/>
          <p:cNvCxnSpPr>
            <a:cxnSpLocks noChangeShapeType="1"/>
            <a:stCxn id="36873" idx="0"/>
            <a:endCxn id="36870" idx="2"/>
          </p:cNvCxnSpPr>
          <p:nvPr/>
        </p:nvCxnSpPr>
        <p:spPr bwMode="auto">
          <a:xfrm flipV="1">
            <a:off x="2628900" y="2209800"/>
            <a:ext cx="2171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6" name="AutoShape 22"/>
          <p:cNvCxnSpPr>
            <a:cxnSpLocks noChangeShapeType="1"/>
            <a:stCxn id="36873" idx="0"/>
            <a:endCxn id="36872" idx="2"/>
          </p:cNvCxnSpPr>
          <p:nvPr/>
        </p:nvCxnSpPr>
        <p:spPr bwMode="auto">
          <a:xfrm flipV="1">
            <a:off x="2628900" y="2514600"/>
            <a:ext cx="24765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wavefront</a:t>
            </a:r>
          </a:p>
          <a:p>
            <a:pPr algn="ctr"/>
            <a:r>
              <a:rPr lang="en-US" b="1"/>
              <a:t>engine</a:t>
            </a:r>
          </a:p>
        </p:txBody>
      </p:sp>
      <p:cxnSp>
        <p:nvCxnSpPr>
          <p:cNvPr id="36888" name="AutoShape 24"/>
          <p:cNvCxnSpPr>
            <a:cxnSpLocks noChangeShapeType="1"/>
            <a:stCxn id="36887" idx="7"/>
            <a:endCxn id="36873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9" name="AutoShape 25"/>
          <p:cNvCxnSpPr>
            <a:cxnSpLocks noChangeShapeType="1"/>
            <a:stCxn id="36873" idx="3"/>
            <a:endCxn id="36887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cxnSp>
        <p:nvCxnSpPr>
          <p:cNvPr id="36892" name="AutoShape 28"/>
          <p:cNvCxnSpPr>
            <a:cxnSpLocks noChangeShapeType="1"/>
            <a:stCxn id="36866" idx="3"/>
            <a:endCxn id="36877" idx="0"/>
          </p:cNvCxnSpPr>
          <p:nvPr/>
        </p:nvCxnSpPr>
        <p:spPr bwMode="auto">
          <a:xfrm flipH="1">
            <a:off x="6096000" y="4721225"/>
            <a:ext cx="700088" cy="1146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3" name="AutoShape 29"/>
          <p:cNvCxnSpPr>
            <a:cxnSpLocks noChangeShapeType="1"/>
            <a:stCxn id="36879" idx="0"/>
            <a:endCxn id="36866" idx="5"/>
          </p:cNvCxnSpPr>
          <p:nvPr/>
        </p:nvCxnSpPr>
        <p:spPr bwMode="auto">
          <a:xfrm flipH="1" flipV="1">
            <a:off x="7605713" y="4721225"/>
            <a:ext cx="700087" cy="1146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4800" y="259140"/>
            <a:ext cx="3632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Solution:</a:t>
            </a:r>
          </a:p>
          <a:p>
            <a:r>
              <a:rPr lang="en-US" sz="4800" dirty="0" smtClean="0"/>
              <a:t>Work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500x500 Wavefront on ~200 CPUs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9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628775"/>
            <a:ext cx="937260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Wavefront on a 200-CPU Cluster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3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Wavefront on a 32-Core CPU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7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9B58-0C96-4E24-A282-C6908B82C811}" type="slidenum">
              <a:rPr lang="en-US"/>
              <a:pPr/>
              <a:t>44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Genome Assembly Problem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08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AGTCGATCGATCGATAATCGATCCTAGCTAGCTACGA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95400" y="5529263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AGTCGATCGA</a:t>
            </a:r>
            <a:r>
              <a:rPr lang="en-US">
                <a:solidFill>
                  <a:srgbClr val="FFFF00"/>
                </a:solidFill>
              </a:rPr>
              <a:t>TCGAT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257800" y="61102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AGCTA</a:t>
            </a:r>
            <a:r>
              <a:rPr lang="en-US"/>
              <a:t>GCTACGA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895600" y="5805488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TCGAT</a:t>
            </a:r>
            <a:r>
              <a:rPr lang="en-US"/>
              <a:t>AATCGATCCT</a:t>
            </a:r>
            <a:r>
              <a:rPr lang="en-US">
                <a:solidFill>
                  <a:srgbClr val="FFFF00"/>
                </a:solidFill>
              </a:rPr>
              <a:t>AGCTA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38600" y="2133600"/>
            <a:ext cx="3686175" cy="914400"/>
            <a:chOff x="2544" y="1344"/>
            <a:chExt cx="2322" cy="576"/>
          </a:xfrm>
        </p:grpSpPr>
        <p:sp>
          <p:nvSpPr>
            <p:cNvPr id="85000" name="AutoShape 8"/>
            <p:cNvSpPr>
              <a:spLocks noChangeArrowheads="1"/>
            </p:cNvSpPr>
            <p:nvPr/>
          </p:nvSpPr>
          <p:spPr bwMode="auto">
            <a:xfrm>
              <a:off x="2544" y="1344"/>
              <a:ext cx="672" cy="5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3254" y="1497"/>
              <a:ext cx="1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Chemical Sequencing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038600" y="4572000"/>
            <a:ext cx="4070350" cy="914400"/>
            <a:chOff x="2544" y="2880"/>
            <a:chExt cx="2564" cy="576"/>
          </a:xfrm>
        </p:grpSpPr>
        <p:sp>
          <p:nvSpPr>
            <p:cNvPr id="85003" name="AutoShape 11"/>
            <p:cNvSpPr>
              <a:spLocks noChangeArrowheads="1"/>
            </p:cNvSpPr>
            <p:nvPr/>
          </p:nvSpPr>
          <p:spPr bwMode="auto">
            <a:xfrm>
              <a:off x="2544" y="2880"/>
              <a:ext cx="672" cy="5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3264" y="2985"/>
              <a:ext cx="1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Computational Assembly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3352800"/>
            <a:ext cx="5892800" cy="947738"/>
            <a:chOff x="1812" y="2112"/>
            <a:chExt cx="3712" cy="59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812" y="2112"/>
              <a:ext cx="2076" cy="597"/>
              <a:chOff x="1812" y="2112"/>
              <a:chExt cx="2076" cy="597"/>
            </a:xfrm>
          </p:grpSpPr>
          <p:sp>
            <p:nvSpPr>
              <p:cNvPr id="85007" name="Text Box 15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1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AGTCGATCGATCGAT</a:t>
                </a:r>
              </a:p>
            </p:txBody>
          </p:sp>
          <p:sp>
            <p:nvSpPr>
              <p:cNvPr id="85008" name="Text Box 16"/>
              <p:cNvSpPr txBox="1">
                <a:spLocks noChangeArrowheads="1"/>
              </p:cNvSpPr>
              <p:nvPr/>
            </p:nvSpPr>
            <p:spPr bwMode="auto">
              <a:xfrm>
                <a:off x="2188" y="2478"/>
                <a:ext cx="13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AGCTAGCTACGA </a:t>
                </a:r>
              </a:p>
            </p:txBody>
          </p:sp>
          <p:sp>
            <p:nvSpPr>
              <p:cNvPr id="85009" name="Text Box 17"/>
              <p:cNvSpPr txBox="1">
                <a:spLocks noChangeArrowheads="1"/>
              </p:cNvSpPr>
              <p:nvPr/>
            </p:nvSpPr>
            <p:spPr bwMode="auto">
              <a:xfrm>
                <a:off x="1812" y="2286"/>
                <a:ext cx="20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TCGATAATCGATCCTAGCTA</a:t>
                </a:r>
              </a:p>
            </p:txBody>
          </p:sp>
        </p:grpSp>
        <p:sp>
          <p:nvSpPr>
            <p:cNvPr id="85010" name="Text Box 18"/>
            <p:cNvSpPr txBox="1">
              <a:spLocks noChangeArrowheads="1"/>
            </p:cNvSpPr>
            <p:nvPr/>
          </p:nvSpPr>
          <p:spPr bwMode="auto">
            <a:xfrm>
              <a:off x="4128" y="2160"/>
              <a:ext cx="13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Millions of “reads”</a:t>
              </a:r>
            </a:p>
            <a:p>
              <a:r>
                <a:rPr lang="en-US" b="1"/>
                <a:t>100s bytes long.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49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ACC5-DDFA-4F33-94F0-AC006D9FD0CE}" type="slidenum">
              <a:rPr lang="en-US"/>
              <a:pPr/>
              <a:t>45</a:t>
            </a:fld>
            <a:endParaRPr lang="en-US"/>
          </a:p>
        </p:txBody>
      </p:sp>
      <p:sp>
        <p:nvSpPr>
          <p:cNvPr id="130050" name="Oval 2"/>
          <p:cNvSpPr>
            <a:spLocks noChangeArrowheads="1"/>
          </p:cNvSpPr>
          <p:nvPr/>
        </p:nvSpPr>
        <p:spPr bwMode="auto">
          <a:xfrm>
            <a:off x="66294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4800600" y="1600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4953000" y="1752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5105400" y="1905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5257800" y="2057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5410200" y="2209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5562600" y="2362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20574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130058" name="AutoShape 10"/>
          <p:cNvCxnSpPr>
            <a:cxnSpLocks noChangeShapeType="1"/>
            <a:stCxn id="130057" idx="6"/>
            <a:endCxn id="130050" idx="2"/>
          </p:cNvCxnSpPr>
          <p:nvPr/>
        </p:nvCxnSpPr>
        <p:spPr bwMode="auto">
          <a:xfrm>
            <a:off x="3200400" y="4724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59" name="AutoShape 11"/>
          <p:cNvCxnSpPr>
            <a:cxnSpLocks noChangeShapeType="1"/>
            <a:stCxn id="130050" idx="4"/>
            <a:endCxn id="130075" idx="0"/>
          </p:cNvCxnSpPr>
          <p:nvPr/>
        </p:nvCxnSpPr>
        <p:spPr bwMode="auto">
          <a:xfrm>
            <a:off x="7200900" y="5257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5562600" y="5943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130061" name="AutoShape 13"/>
          <p:cNvCxnSpPr>
            <a:cxnSpLocks noChangeShapeType="1"/>
            <a:stCxn id="130060" idx="3"/>
            <a:endCxn id="130075" idx="2"/>
          </p:cNvCxnSpPr>
          <p:nvPr/>
        </p:nvCxnSpPr>
        <p:spPr bwMode="auto">
          <a:xfrm>
            <a:off x="6324600" y="617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8077200" y="5943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130063" name="AutoShape 15"/>
          <p:cNvCxnSpPr>
            <a:cxnSpLocks noChangeShapeType="1"/>
            <a:stCxn id="130075" idx="6"/>
            <a:endCxn id="130062" idx="1"/>
          </p:cNvCxnSpPr>
          <p:nvPr/>
        </p:nvCxnSpPr>
        <p:spPr bwMode="auto">
          <a:xfrm>
            <a:off x="7543800" y="617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3352800" y="4114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align.exe</a:t>
            </a:r>
          </a:p>
          <a:p>
            <a:r>
              <a:rPr lang="en-US" b="1"/>
              <a:t>put in.txt</a:t>
            </a:r>
          </a:p>
          <a:p>
            <a:r>
              <a:rPr lang="en-US" b="1"/>
              <a:t>exec F.exe &lt;in.txt &gt;out.txt</a:t>
            </a:r>
          </a:p>
          <a:p>
            <a:r>
              <a:rPr lang="en-US" b="1"/>
              <a:t>get out.txt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273800" y="1431925"/>
            <a:ext cx="2101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100s of workers</a:t>
            </a:r>
          </a:p>
          <a:p>
            <a:pPr algn="r"/>
            <a:r>
              <a:rPr lang="en-US" sz="2000" b="1"/>
              <a:t>dispatched to</a:t>
            </a:r>
          </a:p>
          <a:p>
            <a:pPr algn="r"/>
            <a:r>
              <a:rPr lang="en-US" sz="2000" b="1"/>
              <a:t>Notre Dame,</a:t>
            </a:r>
          </a:p>
          <a:p>
            <a:pPr algn="r"/>
            <a:r>
              <a:rPr lang="en-US" sz="2000" b="1"/>
              <a:t>Purdue, and</a:t>
            </a:r>
          </a:p>
          <a:p>
            <a:pPr algn="r"/>
            <a:r>
              <a:rPr lang="en-US" sz="2000" b="1"/>
              <a:t>Wisconsin</a:t>
            </a:r>
          </a:p>
        </p:txBody>
      </p:sp>
      <p:cxnSp>
        <p:nvCxnSpPr>
          <p:cNvPr id="130066" name="AutoShape 18"/>
          <p:cNvCxnSpPr>
            <a:cxnSpLocks noChangeShapeType="1"/>
            <a:stCxn id="130057" idx="7"/>
            <a:endCxn id="130052" idx="2"/>
          </p:cNvCxnSpPr>
          <p:nvPr/>
        </p:nvCxnSpPr>
        <p:spPr bwMode="auto">
          <a:xfrm flipV="1">
            <a:off x="3033713" y="2286000"/>
            <a:ext cx="1919287" cy="206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7" name="AutoShape 19"/>
          <p:cNvCxnSpPr>
            <a:cxnSpLocks noChangeShapeType="1"/>
            <a:stCxn id="130057" idx="7"/>
            <a:endCxn id="130056" idx="4"/>
          </p:cNvCxnSpPr>
          <p:nvPr/>
        </p:nvCxnSpPr>
        <p:spPr bwMode="auto">
          <a:xfrm flipV="1">
            <a:off x="3033713" y="3429000"/>
            <a:ext cx="3100387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8" name="AutoShape 20"/>
          <p:cNvCxnSpPr>
            <a:cxnSpLocks noChangeShapeType="1"/>
            <a:stCxn id="130057" idx="7"/>
            <a:endCxn id="130054" idx="2"/>
          </p:cNvCxnSpPr>
          <p:nvPr/>
        </p:nvCxnSpPr>
        <p:spPr bwMode="auto">
          <a:xfrm flipV="1">
            <a:off x="3033713" y="2590800"/>
            <a:ext cx="2224087" cy="175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9" name="AutoShape 21"/>
          <p:cNvCxnSpPr>
            <a:cxnSpLocks noChangeShapeType="1"/>
            <a:stCxn id="130057" idx="7"/>
            <a:endCxn id="130056" idx="2"/>
          </p:cNvCxnSpPr>
          <p:nvPr/>
        </p:nvCxnSpPr>
        <p:spPr bwMode="auto">
          <a:xfrm flipV="1">
            <a:off x="3033713" y="2895600"/>
            <a:ext cx="2528887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0" name="Oval 22"/>
          <p:cNvSpPr>
            <a:spLocks noChangeArrowheads="1"/>
          </p:cNvSpPr>
          <p:nvPr/>
        </p:nvSpPr>
        <p:spPr bwMode="auto">
          <a:xfrm>
            <a:off x="3810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somepairs</a:t>
            </a:r>
          </a:p>
          <a:p>
            <a:pPr algn="ctr"/>
            <a:r>
              <a:rPr lang="en-US" b="1"/>
              <a:t>master</a:t>
            </a:r>
          </a:p>
        </p:txBody>
      </p:sp>
      <p:cxnSp>
        <p:nvCxnSpPr>
          <p:cNvPr id="130071" name="AutoShape 23"/>
          <p:cNvCxnSpPr>
            <a:cxnSpLocks noChangeShapeType="1"/>
            <a:stCxn id="130070" idx="7"/>
            <a:endCxn id="130057" idx="1"/>
          </p:cNvCxnSpPr>
          <p:nvPr/>
        </p:nvCxnSpPr>
        <p:spPr bwMode="auto">
          <a:xfrm>
            <a:off x="1357313" y="4346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72" name="AutoShape 24"/>
          <p:cNvCxnSpPr>
            <a:cxnSpLocks noChangeShapeType="1"/>
            <a:stCxn id="130057" idx="3"/>
            <a:endCxn id="130070" idx="5"/>
          </p:cNvCxnSpPr>
          <p:nvPr/>
        </p:nvCxnSpPr>
        <p:spPr bwMode="auto">
          <a:xfrm flipH="1">
            <a:off x="1357313" y="5102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1371600" y="3702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1397000" y="5073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sp>
        <p:nvSpPr>
          <p:cNvPr id="130075" name="Oval 27"/>
          <p:cNvSpPr>
            <a:spLocks noChangeArrowheads="1"/>
          </p:cNvSpPr>
          <p:nvPr/>
        </p:nvSpPr>
        <p:spPr bwMode="auto">
          <a:xfrm>
            <a:off x="6858000" y="5867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F</a:t>
            </a:r>
          </a:p>
        </p:txBody>
      </p:sp>
      <p:cxnSp>
        <p:nvCxnSpPr>
          <p:cNvPr id="130076" name="AutoShape 28"/>
          <p:cNvCxnSpPr>
            <a:cxnSpLocks noChangeShapeType="1"/>
            <a:stCxn id="130050" idx="3"/>
            <a:endCxn id="130060" idx="0"/>
          </p:cNvCxnSpPr>
          <p:nvPr/>
        </p:nvCxnSpPr>
        <p:spPr bwMode="auto">
          <a:xfrm flipH="1">
            <a:off x="5943600" y="5102225"/>
            <a:ext cx="85248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77" name="AutoShape 29"/>
          <p:cNvCxnSpPr>
            <a:cxnSpLocks noChangeShapeType="1"/>
            <a:stCxn id="130062" idx="0"/>
            <a:endCxn id="130050" idx="5"/>
          </p:cNvCxnSpPr>
          <p:nvPr/>
        </p:nvCxnSpPr>
        <p:spPr bwMode="auto">
          <a:xfrm flipH="1" flipV="1">
            <a:off x="7605713" y="5102225"/>
            <a:ext cx="85248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8" name="Text Box 30"/>
          <p:cNvSpPr txBox="1">
            <a:spLocks noChangeArrowheads="1"/>
          </p:cNvSpPr>
          <p:nvPr/>
        </p:nvSpPr>
        <p:spPr bwMode="auto">
          <a:xfrm>
            <a:off x="5673725" y="3722688"/>
            <a:ext cx="315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/>
              <a:t>detail of a single worker: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SAND Genome Assembler</a:t>
            </a:r>
          </a:p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Work Queue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>
            <a:off x="609600" y="3429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Rectangle 36"/>
          <p:cNvSpPr>
            <a:spLocks noChangeArrowheads="1"/>
          </p:cNvSpPr>
          <p:nvPr/>
        </p:nvSpPr>
        <p:spPr bwMode="auto">
          <a:xfrm>
            <a:off x="228600" y="1752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30085" name="Rectangle 37"/>
          <p:cNvSpPr>
            <a:spLocks noChangeArrowheads="1"/>
          </p:cNvSpPr>
          <p:nvPr/>
        </p:nvSpPr>
        <p:spPr bwMode="auto">
          <a:xfrm>
            <a:off x="381000" y="1905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533400" y="2057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30087" name="Oval 39"/>
          <p:cNvSpPr>
            <a:spLocks noChangeArrowheads="1"/>
          </p:cNvSpPr>
          <p:nvPr/>
        </p:nvSpPr>
        <p:spPr bwMode="auto">
          <a:xfrm>
            <a:off x="2286000" y="198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0088" name="Rectangle 40"/>
          <p:cNvSpPr>
            <a:spLocks noChangeArrowheads="1"/>
          </p:cNvSpPr>
          <p:nvPr/>
        </p:nvSpPr>
        <p:spPr bwMode="auto">
          <a:xfrm>
            <a:off x="1295400" y="1600200"/>
            <a:ext cx="838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(1,2)</a:t>
            </a:r>
          </a:p>
          <a:p>
            <a:pPr algn="ctr"/>
            <a:r>
              <a:rPr lang="en-US"/>
              <a:t>(2,1)</a:t>
            </a:r>
          </a:p>
          <a:p>
            <a:pPr algn="ctr"/>
            <a:r>
              <a:rPr lang="en-US"/>
              <a:t>(2,3)</a:t>
            </a:r>
          </a:p>
          <a:p>
            <a:pPr algn="ctr"/>
            <a:r>
              <a:rPr lang="en-US"/>
              <a:t>(3,3)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684E-7D17-464D-8B85-A687C6AD5283}" type="slidenum">
              <a:rPr lang="en-US"/>
              <a:pPr/>
              <a:t>46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Genome (7.9M)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4" name="Picture 4" descr="large-test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1081-4D1E-4334-9D10-B8AD97861FBB}" type="slidenum">
              <a:rPr lang="en-US"/>
              <a:pPr/>
              <a:t>47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Upshot?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sz="2800" dirty="0"/>
              <a:t>We can do full-scale assemblies as a routine matter on existing conventional machines.</a:t>
            </a:r>
          </a:p>
          <a:p>
            <a:r>
              <a:rPr lang="en-US" sz="2800" dirty="0"/>
              <a:t>Our solution is faster (wall-clock time) than the next faster assembler run on 1024x BG/L.</a:t>
            </a:r>
          </a:p>
          <a:p>
            <a:r>
              <a:rPr lang="en-US" sz="2800" dirty="0"/>
              <a:t>You could almost certainly do better with a dedicated cluster and a fast interconnect, but such systems are not universally available.</a:t>
            </a:r>
          </a:p>
          <a:p>
            <a:r>
              <a:rPr lang="en-US" sz="2800" dirty="0"/>
              <a:t>Our solution opens up </a:t>
            </a:r>
            <a:r>
              <a:rPr lang="en-US" sz="2800" dirty="0" smtClean="0"/>
              <a:t>assembly </a:t>
            </a:r>
            <a:r>
              <a:rPr lang="en-US" sz="2800" dirty="0"/>
              <a:t>to labs with “NASCAR” instead of “Formula-One” hardware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SAND Genome Assembler (Celera Compatible)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http://nd.edu/~ccl/software/sand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3E3-C4E9-4F3A-97A0-5F08E82848EF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sz="4000"/>
              <a:t>What if your application doesn’t </a:t>
            </a:r>
            <a:br>
              <a:rPr lang="en-US" sz="4000"/>
            </a:br>
            <a:r>
              <a:rPr lang="en-US" sz="4000"/>
              <a:t>fit a regular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49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 Old Idea: Make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Arial Unicode MS" pitchFamily="34" charset="-128"/>
              </a:rPr>
              <a:t>part1 part2 part3: input.data split.py</a:t>
            </a:r>
          </a:p>
          <a:p>
            <a:r>
              <a:rPr lang="en-US" b="1">
                <a:latin typeface="Arial Unicode MS" pitchFamily="34" charset="-128"/>
              </a:rPr>
              <a:t>     ./split.py input.data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out1: part1 mysim.exe</a:t>
            </a:r>
          </a:p>
          <a:p>
            <a:r>
              <a:rPr lang="en-US" b="1">
                <a:latin typeface="Arial Unicode MS" pitchFamily="34" charset="-128"/>
              </a:rPr>
              <a:t>    ./mysim.exe part1 &gt;out1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out2: part2 mysim.exe</a:t>
            </a:r>
          </a:p>
          <a:p>
            <a:r>
              <a:rPr lang="en-US" b="1">
                <a:latin typeface="Arial Unicode MS" pitchFamily="34" charset="-128"/>
              </a:rPr>
              <a:t>    ./mysim.exe part2 &gt;out2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out3: part3 mysim.exe</a:t>
            </a:r>
          </a:p>
          <a:p>
            <a:r>
              <a:rPr lang="en-US" b="1">
                <a:latin typeface="Arial Unicode MS" pitchFamily="34" charset="-128"/>
              </a:rPr>
              <a:t>    ./mysim.exe part3 &gt;out3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result: out1 out2 out3 join.py</a:t>
            </a:r>
          </a:p>
          <a:p>
            <a:r>
              <a:rPr lang="en-US" b="1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E45E-E612-46C7-B2A2-5153A522F71A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4375"/>
          </a:xfrm>
          <a:prstGeom prst="rect">
            <a:avLst/>
          </a:prstGeom>
          <a:noFill/>
        </p:spPr>
      </p:pic>
      <p:sp>
        <p:nvSpPr>
          <p:cNvPr id="55298" name="AutoShape 2" descr="https://mail.google.com/mail/?attid=0.2&amp;disp=emb&amp;view=att&amp;th=131de08123eb8b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526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876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400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49924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448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392269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Makeflow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289360" y="3049369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93261" y="339226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submit</a:t>
            </a:r>
          </a:p>
          <a:p>
            <a:pPr algn="r"/>
            <a:r>
              <a:rPr lang="en-US" dirty="0" smtClean="0"/>
              <a:t>jobs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0" idx="3"/>
            <a:endCxn id="68" idx="1"/>
          </p:cNvCxnSpPr>
          <p:nvPr/>
        </p:nvCxnSpPr>
        <p:spPr>
          <a:xfrm flipV="1">
            <a:off x="2667794" y="2667000"/>
            <a:ext cx="989806" cy="10681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3"/>
            <a:endCxn id="4" idx="1"/>
          </p:cNvCxnSpPr>
          <p:nvPr/>
        </p:nvCxnSpPr>
        <p:spPr>
          <a:xfrm>
            <a:off x="2667794" y="3735169"/>
            <a:ext cx="989806" cy="12178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258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49759"/>
            <a:ext cx="743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: Direct Submission</a:t>
            </a:r>
            <a:endParaRPr lang="en-US" sz="4400" dirty="0"/>
          </a:p>
        </p:txBody>
      </p:sp>
      <p:cxnSp>
        <p:nvCxnSpPr>
          <p:cNvPr id="40" name="Straight Arrow Connector 39"/>
          <p:cNvCxnSpPr>
            <a:stCxn id="21" idx="0"/>
            <a:endCxn id="20" idx="2"/>
          </p:cNvCxnSpPr>
          <p:nvPr/>
        </p:nvCxnSpPr>
        <p:spPr bwMode="auto">
          <a:xfrm rot="5400000" flipH="1" flipV="1">
            <a:off x="1334294" y="4382869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0" idx="3"/>
            <a:endCxn id="6" idx="1"/>
          </p:cNvCxnSpPr>
          <p:nvPr/>
        </p:nvCxnSpPr>
        <p:spPr bwMode="auto">
          <a:xfrm flipV="1">
            <a:off x="2667794" y="2743200"/>
            <a:ext cx="3428206" cy="991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20" idx="3"/>
            <a:endCxn id="5" idx="1"/>
          </p:cNvCxnSpPr>
          <p:nvPr/>
        </p:nvCxnSpPr>
        <p:spPr bwMode="auto">
          <a:xfrm>
            <a:off x="2667794" y="3735169"/>
            <a:ext cx="3428206" cy="1217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609600" y="19812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Makefile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 dirty="0" smtClean="0"/>
              <a:t>Problems with Direct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Engineering: too many batch systems with too many slight differences.</a:t>
            </a:r>
          </a:p>
          <a:p>
            <a:r>
              <a:rPr lang="en-US" dirty="0" smtClean="0"/>
              <a:t>Performance: Starting a new job or a VM takes 30-60 seconds.  (Universal?)</a:t>
            </a:r>
          </a:p>
          <a:p>
            <a:r>
              <a:rPr lang="en-US" dirty="0" smtClean="0"/>
              <a:t>Stability: An accident could result in you purchasing thousands of cores!</a:t>
            </a:r>
          </a:p>
          <a:p>
            <a:r>
              <a:rPr lang="en-US" dirty="0" smtClean="0"/>
              <a:t>Solution: Overlay our own work management system into multiple clouds.</a:t>
            </a:r>
          </a:p>
          <a:p>
            <a:pPr lvl="1"/>
            <a:r>
              <a:rPr lang="en-US" dirty="0" smtClean="0"/>
              <a:t>Technique used widely in the grid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304800"/>
            <a:ext cx="7261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: Overlay </a:t>
            </a:r>
            <a:r>
              <a:rPr lang="en-US" sz="4400" dirty="0" err="1" smtClean="0"/>
              <a:t>Workerrs</a:t>
            </a:r>
            <a:endParaRPr lang="en-US" sz="4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5944-5062-4D9D-AE39-0EEDA4D34712}" type="slidenum">
              <a:rPr lang="en-US"/>
              <a:pPr/>
              <a:t>53</a:t>
            </a:fld>
            <a:endParaRPr lang="en-US"/>
          </a:p>
        </p:txBody>
      </p:sp>
      <p:sp>
        <p:nvSpPr>
          <p:cNvPr id="266242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8006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4" name="Oval 4"/>
          <p:cNvSpPr>
            <a:spLocks noChangeArrowheads="1"/>
          </p:cNvSpPr>
          <p:nvPr/>
        </p:nvSpPr>
        <p:spPr bwMode="auto">
          <a:xfrm>
            <a:off x="49530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5" name="Oval 5"/>
          <p:cNvSpPr>
            <a:spLocks noChangeArrowheads="1"/>
          </p:cNvSpPr>
          <p:nvPr/>
        </p:nvSpPr>
        <p:spPr bwMode="auto">
          <a:xfrm>
            <a:off x="51054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52578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7" name="Oval 7"/>
          <p:cNvSpPr>
            <a:spLocks noChangeArrowheads="1"/>
          </p:cNvSpPr>
          <p:nvPr/>
        </p:nvSpPr>
        <p:spPr bwMode="auto">
          <a:xfrm>
            <a:off x="54102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8" name="Oval 8"/>
          <p:cNvSpPr>
            <a:spLocks noChangeArrowheads="1"/>
          </p:cNvSpPr>
          <p:nvPr/>
        </p:nvSpPr>
        <p:spPr bwMode="auto">
          <a:xfrm>
            <a:off x="55626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9" name="Oval 9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266250" name="AutoShape 10"/>
          <p:cNvCxnSpPr>
            <a:cxnSpLocks noChangeShapeType="1"/>
            <a:stCxn id="266249" idx="6"/>
            <a:endCxn id="266242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1" name="AutoShape 11"/>
          <p:cNvCxnSpPr>
            <a:cxnSpLocks noChangeShapeType="1"/>
            <a:stCxn id="266242" idx="4"/>
            <a:endCxn id="266267" idx="0"/>
          </p:cNvCxnSpPr>
          <p:nvPr/>
        </p:nvCxnSpPr>
        <p:spPr bwMode="auto">
          <a:xfrm>
            <a:off x="7200900" y="4876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55626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afile</a:t>
            </a:r>
          </a:p>
        </p:txBody>
      </p:sp>
      <p:cxnSp>
        <p:nvCxnSpPr>
          <p:cNvPr id="266253" name="AutoShape 13"/>
          <p:cNvCxnSpPr>
            <a:cxnSpLocks noChangeShapeType="1"/>
            <a:stCxn id="266252" idx="3"/>
            <a:endCxn id="266267" idx="2"/>
          </p:cNvCxnSpPr>
          <p:nvPr/>
        </p:nvCxnSpPr>
        <p:spPr bwMode="auto">
          <a:xfrm>
            <a:off x="63246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80772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bfile</a:t>
            </a:r>
          </a:p>
        </p:txBody>
      </p:sp>
      <p:cxnSp>
        <p:nvCxnSpPr>
          <p:cNvPr id="266255" name="AutoShape 15"/>
          <p:cNvCxnSpPr>
            <a:cxnSpLocks noChangeShapeType="1"/>
            <a:stCxn id="266267" idx="6"/>
            <a:endCxn id="266254" idx="1"/>
          </p:cNvCxnSpPr>
          <p:nvPr/>
        </p:nvCxnSpPr>
        <p:spPr bwMode="auto">
          <a:xfrm>
            <a:off x="75438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3352800" y="3733800"/>
            <a:ext cx="25146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prog</a:t>
            </a:r>
          </a:p>
          <a:p>
            <a:r>
              <a:rPr lang="en-US" b="1"/>
              <a:t>put afile</a:t>
            </a:r>
          </a:p>
          <a:p>
            <a:r>
              <a:rPr lang="en-US" b="1"/>
              <a:t>exec prog afile &gt; bfile</a:t>
            </a:r>
          </a:p>
          <a:p>
            <a:r>
              <a:rPr lang="en-US" b="1"/>
              <a:t>get bfile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6273800" y="12033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100s of workers</a:t>
            </a:r>
          </a:p>
          <a:p>
            <a:pPr algn="r"/>
            <a:r>
              <a:rPr lang="en-US" sz="2000" b="1"/>
              <a:t>dispatched to</a:t>
            </a:r>
          </a:p>
          <a:p>
            <a:pPr algn="r"/>
            <a:r>
              <a:rPr lang="en-US" sz="2000" b="1"/>
              <a:t>the cloud</a:t>
            </a:r>
          </a:p>
        </p:txBody>
      </p:sp>
      <p:cxnSp>
        <p:nvCxnSpPr>
          <p:cNvPr id="266258" name="AutoShape 18"/>
          <p:cNvCxnSpPr>
            <a:cxnSpLocks noChangeShapeType="1"/>
            <a:stCxn id="266249" idx="7"/>
            <a:endCxn id="266244" idx="2"/>
          </p:cNvCxnSpPr>
          <p:nvPr/>
        </p:nvCxnSpPr>
        <p:spPr bwMode="auto">
          <a:xfrm flipV="1">
            <a:off x="3033713" y="1905000"/>
            <a:ext cx="1919287" cy="206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9" name="AutoShape 19"/>
          <p:cNvCxnSpPr>
            <a:cxnSpLocks noChangeShapeType="1"/>
            <a:stCxn id="266249" idx="7"/>
            <a:endCxn id="266248" idx="4"/>
          </p:cNvCxnSpPr>
          <p:nvPr/>
        </p:nvCxnSpPr>
        <p:spPr bwMode="auto">
          <a:xfrm flipV="1">
            <a:off x="3033713" y="3048000"/>
            <a:ext cx="3100387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0" name="AutoShape 20"/>
          <p:cNvCxnSpPr>
            <a:cxnSpLocks noChangeShapeType="1"/>
            <a:stCxn id="266249" idx="7"/>
            <a:endCxn id="266246" idx="2"/>
          </p:cNvCxnSpPr>
          <p:nvPr/>
        </p:nvCxnSpPr>
        <p:spPr bwMode="auto">
          <a:xfrm flipV="1">
            <a:off x="3033713" y="2209800"/>
            <a:ext cx="2224087" cy="175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1" name="AutoShape 21"/>
          <p:cNvCxnSpPr>
            <a:cxnSpLocks noChangeShapeType="1"/>
            <a:stCxn id="266249" idx="7"/>
            <a:endCxn id="266248" idx="2"/>
          </p:cNvCxnSpPr>
          <p:nvPr/>
        </p:nvCxnSpPr>
        <p:spPr bwMode="auto">
          <a:xfrm flipV="1">
            <a:off x="3033713" y="2514600"/>
            <a:ext cx="2528887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2" name="Oval 22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makeflow</a:t>
            </a:r>
          </a:p>
          <a:p>
            <a:pPr algn="ctr"/>
            <a:r>
              <a:rPr lang="en-US" b="1"/>
              <a:t>master</a:t>
            </a:r>
          </a:p>
        </p:txBody>
      </p:sp>
      <p:cxnSp>
        <p:nvCxnSpPr>
          <p:cNvPr id="266263" name="AutoShape 23"/>
          <p:cNvCxnSpPr>
            <a:cxnSpLocks noChangeShapeType="1"/>
            <a:stCxn id="266262" idx="7"/>
            <a:endCxn id="266249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4" name="AutoShape 24"/>
          <p:cNvCxnSpPr>
            <a:cxnSpLocks noChangeShapeType="1"/>
            <a:stCxn id="266249" idx="3"/>
            <a:endCxn id="266262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sp>
        <p:nvSpPr>
          <p:cNvPr id="266267" name="Oval 27"/>
          <p:cNvSpPr>
            <a:spLocks noChangeArrowheads="1"/>
          </p:cNvSpPr>
          <p:nvPr/>
        </p:nvSpPr>
        <p:spPr bwMode="auto">
          <a:xfrm>
            <a:off x="6858000" y="5486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prog</a:t>
            </a:r>
          </a:p>
        </p:txBody>
      </p:sp>
      <p:cxnSp>
        <p:nvCxnSpPr>
          <p:cNvPr id="266268" name="AutoShape 28"/>
          <p:cNvCxnSpPr>
            <a:cxnSpLocks noChangeShapeType="1"/>
            <a:stCxn id="266242" idx="3"/>
            <a:endCxn id="266252" idx="0"/>
          </p:cNvCxnSpPr>
          <p:nvPr/>
        </p:nvCxnSpPr>
        <p:spPr bwMode="auto">
          <a:xfrm flipH="1">
            <a:off x="5943600" y="4721225"/>
            <a:ext cx="85248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9" name="AutoShape 29"/>
          <p:cNvCxnSpPr>
            <a:cxnSpLocks noChangeShapeType="1"/>
            <a:stCxn id="266254" idx="0"/>
            <a:endCxn id="266242" idx="5"/>
          </p:cNvCxnSpPr>
          <p:nvPr/>
        </p:nvCxnSpPr>
        <p:spPr bwMode="auto">
          <a:xfrm flipH="1" flipV="1">
            <a:off x="7605713" y="4721225"/>
            <a:ext cx="85248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673725" y="3341688"/>
            <a:ext cx="315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/>
              <a:t>detail of a single worker:</a:t>
            </a: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Makeflow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Overlay Workers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2" name="AutoShape 32"/>
          <p:cNvSpPr>
            <a:spLocks noChangeArrowheads="1"/>
          </p:cNvSpPr>
          <p:nvPr/>
        </p:nvSpPr>
        <p:spPr bwMode="auto">
          <a:xfrm>
            <a:off x="609600" y="3048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8" name="Rectangle 38"/>
          <p:cNvSpPr>
            <a:spLocks noChangeArrowheads="1"/>
          </p:cNvSpPr>
          <p:nvPr/>
        </p:nvSpPr>
        <p:spPr bwMode="auto">
          <a:xfrm>
            <a:off x="152400" y="1600200"/>
            <a:ext cx="2362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bfile: afile prog</a:t>
            </a:r>
          </a:p>
          <a:p>
            <a:r>
              <a:rPr lang="en-US" sz="2000" b="1"/>
              <a:t>    prog afile &gt;bfile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524033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Two optimizations:</a:t>
            </a:r>
          </a:p>
          <a:p>
            <a:r>
              <a:rPr lang="en-US" sz="2400"/>
              <a:t>     Cache inputs and output.</a:t>
            </a:r>
          </a:p>
          <a:p>
            <a:r>
              <a:rPr lang="en-US" sz="2400"/>
              <a:t>     Dispatch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for Bioinformatics</a:t>
            </a:r>
            <a:endParaRPr lang="en-US" dirty="0"/>
          </a:p>
        </p:txBody>
      </p:sp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5721193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1219200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BLAST</a:t>
            </a:r>
          </a:p>
          <a:p>
            <a:r>
              <a:rPr lang="en-US" sz="2800" dirty="0" smtClean="0"/>
              <a:t>SHRIMP</a:t>
            </a:r>
          </a:p>
          <a:p>
            <a:r>
              <a:rPr lang="en-US" sz="2800" dirty="0" smtClean="0"/>
              <a:t>SSAHA</a:t>
            </a:r>
            <a:br>
              <a:rPr lang="en-US" sz="2800" dirty="0" smtClean="0"/>
            </a:br>
            <a:r>
              <a:rPr lang="en-US" sz="2800" dirty="0" smtClean="0"/>
              <a:t>BWA</a:t>
            </a:r>
          </a:p>
          <a:p>
            <a:r>
              <a:rPr lang="en-US" sz="2800" dirty="0" smtClean="0"/>
              <a:t>Maker..</a:t>
            </a:r>
            <a:endParaRPr lang="en-US" sz="2800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3657600"/>
            <a:ext cx="5039215" cy="2816679"/>
          </a:xfrm>
        </p:spPr>
      </p:pic>
      <p:sp>
        <p:nvSpPr>
          <p:cNvPr id="13" name="TextBox 12"/>
          <p:cNvSpPr txBox="1"/>
          <p:nvPr/>
        </p:nvSpPr>
        <p:spPr>
          <a:xfrm>
            <a:off x="2133600" y="6172200"/>
            <a:ext cx="460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http://biocompute.cse.nd.edu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Users Like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applications without change.</a:t>
            </a:r>
          </a:p>
          <a:p>
            <a:r>
              <a:rPr lang="en-US" dirty="0" smtClean="0"/>
              <a:t>Use an existing language everyone knows.  (Some apps are already in Make.)</a:t>
            </a:r>
          </a:p>
          <a:p>
            <a:r>
              <a:rPr lang="en-US" dirty="0" smtClean="0"/>
              <a:t>Via Workers, harness all available resources: desktop to cluster to cloud.</a:t>
            </a:r>
          </a:p>
          <a:p>
            <a:r>
              <a:rPr lang="en-US" dirty="0" smtClean="0"/>
              <a:t>Transparent fault tolerance means you can harness unreliable resources.</a:t>
            </a:r>
          </a:p>
          <a:p>
            <a:r>
              <a:rPr lang="en-US" dirty="0" smtClean="0"/>
              <a:t>Transparent data movement means no shared </a:t>
            </a:r>
            <a:r>
              <a:rPr lang="en-US" dirty="0" err="1" smtClean="0"/>
              <a:t>filesystem</a:t>
            </a:r>
            <a:r>
              <a:rPr lang="en-US" dirty="0" smtClean="0"/>
              <a:t> is required.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800" y="304800"/>
            <a:ext cx="6931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Common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cycles available (for free) to do high throughput computing.</a:t>
            </a:r>
          </a:p>
          <a:p>
            <a:r>
              <a:rPr lang="en-US" dirty="0" smtClean="0"/>
              <a:t>However, HTC requires that you think a little differently: chain together small programs, and be flexible!</a:t>
            </a:r>
          </a:p>
          <a:p>
            <a:r>
              <a:rPr lang="en-US" dirty="0" smtClean="0"/>
              <a:t>A good programming model helps the user to specify enough detail, leaving the runtime some flexibility to adapt.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457200"/>
          </a:xfrm>
        </p:spPr>
        <p:txBody>
          <a:bodyPr/>
          <a:lstStyle/>
          <a:p>
            <a:fld id="{59BEBA41-D85B-4F39-BA47-FD95AD39B768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Team Effort</a:t>
            </a:r>
            <a:endParaRPr lang="en-US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432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 Students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Hoang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Bui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 Yu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Bui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Albrecht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Sempolinski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Dinesh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Rajan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86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Faculty: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Flynn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Scott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Emrich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Izaguirre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Nitesh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Chawla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Kenneth Judd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57200" y="5262562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NSF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Grants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CCF-0621434,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CNS-0643229, and CNS 08-554087.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6388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Undergrads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Rachel Witty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Thomas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Potthast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Brenden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Kokosza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Zach Musgrave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Anthony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Canino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http://www.cs.wisc.edu/condor/map/hosts.bystate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706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152400" y="2819400"/>
            <a:ext cx="633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14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478"/>
          <a:stretch>
            <a:fillRect/>
          </a:stretch>
        </p:blipFill>
        <p:spPr bwMode="auto">
          <a:xfrm>
            <a:off x="2743200" y="2197290"/>
            <a:ext cx="6019800" cy="35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447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se.nd.edu/~ccl/research/ccl-july2009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05098"/>
            <a:ext cx="4724400" cy="35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5334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0A3-4054-44CA-A1AA-EDAD0052B64B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2000" b="9000"/>
          <a:stretch>
            <a:fillRect/>
          </a:stretch>
        </p:blipFill>
        <p:spPr bwMode="auto">
          <a:xfrm>
            <a:off x="-1676400" y="381000"/>
            <a:ext cx="1219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greencloud.crc.nd.edu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005 Oct09 SB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4800600" cy="3200400"/>
          </a:xfrm>
          <a:prstGeom prst="rect">
            <a:avLst/>
          </a:prstGeom>
        </p:spPr>
      </p:pic>
      <p:pic>
        <p:nvPicPr>
          <p:cNvPr id="5" name="Picture 4" descr="001 Oct09 SDD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3134944"/>
            <a:ext cx="5105400" cy="364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2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8706</TotalTime>
  <Words>2444</Words>
  <Application>Microsoft Office PowerPoint</Application>
  <PresentationFormat>On-screen Show (4:3)</PresentationFormat>
  <Paragraphs>811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Beam</vt:lpstr>
      <vt:lpstr>High Throughput Scientific Computing with Condor: Computer Science Challenges in Large Scale Parallelism</vt:lpstr>
      <vt:lpstr>In a nutshell:</vt:lpstr>
      <vt:lpstr>High Throughput Computing</vt:lpstr>
      <vt:lpstr>Slide 4</vt:lpstr>
      <vt:lpstr>Slide 5</vt:lpstr>
      <vt:lpstr>Slide 6</vt:lpstr>
      <vt:lpstr>Slide 7</vt:lpstr>
      <vt:lpstr>Slide 8</vt:lpstr>
      <vt:lpstr>greencloud.crc.nd.edu</vt:lpstr>
      <vt:lpstr>Just last month… Cycle Cloud Using Condor</vt:lpstr>
      <vt:lpstr>The Matchmaking Framework</vt:lpstr>
      <vt:lpstr>The ClassAd Language</vt:lpstr>
      <vt:lpstr>At Campus Scale</vt:lpstr>
      <vt:lpstr>The Design Challenge</vt:lpstr>
      <vt:lpstr>The Cooperative Computing Lab</vt:lpstr>
      <vt:lpstr>Slide 16</vt:lpstr>
      <vt:lpstr>Our Application Communities</vt:lpstr>
      <vt:lpstr>What they want.</vt:lpstr>
      <vt:lpstr>The Traditional Application Model?</vt:lpstr>
      <vt:lpstr>An Old Idea: The Unix Model</vt:lpstr>
      <vt:lpstr>Advantages of Little Processes</vt:lpstr>
      <vt:lpstr>Our approach:  Encourage users to decompose their applications into simple programs.  Give them frameworks that can assemble them into programs of massive scale with high reliability.</vt:lpstr>
      <vt:lpstr>Working with Frameworks</vt:lpstr>
      <vt:lpstr>Examples of Frameworks</vt:lpstr>
      <vt:lpstr>Example: Biometrics Research</vt:lpstr>
      <vt:lpstr>Similarity Matrix Construction</vt:lpstr>
      <vt:lpstr>All-Pairs Abstraction</vt:lpstr>
      <vt:lpstr>User Interface</vt:lpstr>
      <vt:lpstr>How Does the Abstraction Help?</vt:lpstr>
      <vt:lpstr>Slide 30</vt:lpstr>
      <vt:lpstr>Choose the Right # of CPUs</vt:lpstr>
      <vt:lpstr>Resources Consumed</vt:lpstr>
      <vt:lpstr>All-Pairs in Production</vt:lpstr>
      <vt:lpstr>Slide 34</vt:lpstr>
      <vt:lpstr>All-Pairs Abstraction</vt:lpstr>
      <vt:lpstr>Are there other abstractions?</vt:lpstr>
      <vt:lpstr>Slide 37</vt:lpstr>
      <vt:lpstr>Applications of Wavefront</vt:lpstr>
      <vt:lpstr>Problem: Dispatch Latency</vt:lpstr>
      <vt:lpstr>Slide 40</vt:lpstr>
      <vt:lpstr>500x500 Wavefront on ~200 CPUs</vt:lpstr>
      <vt:lpstr>Wavefront on a 200-CPU Cluster</vt:lpstr>
      <vt:lpstr>Wavefront on a 32-Core CPU</vt:lpstr>
      <vt:lpstr>The Genome Assembly Problem</vt:lpstr>
      <vt:lpstr>Slide 45</vt:lpstr>
      <vt:lpstr>Large Genome (7.9M)</vt:lpstr>
      <vt:lpstr>What’s the Upshot?</vt:lpstr>
      <vt:lpstr>What if your application doesn’t  fit a regular pattern?</vt:lpstr>
      <vt:lpstr>An Old Idea: Make</vt:lpstr>
      <vt:lpstr>Slide 50</vt:lpstr>
      <vt:lpstr>Problems with Direct Submission</vt:lpstr>
      <vt:lpstr>Slide 52</vt:lpstr>
      <vt:lpstr>Slide 53</vt:lpstr>
      <vt:lpstr>Makeflow Applications</vt:lpstr>
      <vt:lpstr>Makeflow for Bioinformatics</vt:lpstr>
      <vt:lpstr>Why Users Like Makeflow</vt:lpstr>
      <vt:lpstr>Slide 57</vt:lpstr>
      <vt:lpstr>To Recap:</vt:lpstr>
      <vt:lpstr>A Team Effort</vt:lpstr>
      <vt:lpstr>Open Source Software</vt:lpstr>
      <vt:lpstr>The Cooperative Computing Lab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Data Intensive Scientific Applications to Campus Grids</dc:title>
  <dc:creator>Douglas Thain</dc:creator>
  <cp:lastModifiedBy>Douglas Thain</cp:lastModifiedBy>
  <cp:revision>291</cp:revision>
  <dcterms:created xsi:type="dcterms:W3CDTF">2009-06-03T21:54:45Z</dcterms:created>
  <dcterms:modified xsi:type="dcterms:W3CDTF">2011-10-27T16:01:52Z</dcterms:modified>
</cp:coreProperties>
</file>