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25" r:id="rId2"/>
    <p:sldId id="562" r:id="rId3"/>
    <p:sldId id="563" r:id="rId4"/>
    <p:sldId id="564" r:id="rId5"/>
    <p:sldId id="571" r:id="rId6"/>
    <p:sldId id="570" r:id="rId7"/>
    <p:sldId id="565" r:id="rId8"/>
    <p:sldId id="568" r:id="rId9"/>
    <p:sldId id="566" r:id="rId10"/>
    <p:sldId id="569" r:id="rId11"/>
    <p:sldId id="567" r:id="rId12"/>
    <p:sldId id="572" r:id="rId13"/>
    <p:sldId id="56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8" autoAdjust="0"/>
    <p:restoredTop sz="95506" autoAdjust="0"/>
  </p:normalViewPr>
  <p:slideViewPr>
    <p:cSldViewPr>
      <p:cViewPr>
        <p:scale>
          <a:sx n="112" d="100"/>
          <a:sy n="112" d="100"/>
        </p:scale>
        <p:origin x="-5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8B3869-DDDA-45EA-9C2B-C7985E61EB86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B7BB2-6A8C-44EF-B98E-DEAD63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B7BB2-6A8C-44EF-B98E-DEAD6383F5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1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B7BB2-6A8C-44EF-B98E-DEAD6383F5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3ACE-AF9B-44F4-A2CD-F4D3AF1D6A2C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6FCA-2150-41EC-8630-535994DB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9924-4E48-48B1-81AF-6625A2BDD89E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C80-27F1-4530-9266-E8650153F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29DC-1ACA-4652-A8D9-7B9288D6CA84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48DF-813C-4F22-BC8A-C8F7D4BB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A040-A0F9-4E61-896F-912EDE5498BA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A5AB-60E2-4055-B40C-22DF33D7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9803-17EC-457C-BC75-099067163185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7F34-C2D2-4B85-9DA6-18235E0D4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00CB-948A-4F09-ADC6-3763E15685EF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83B5-5DCE-45D5-A250-464B667E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A439-2E63-4347-8870-015E56AA2E78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3809-FC3F-4105-B7A6-DB805F5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E727-BDC9-48AC-AA2C-FFD154479C55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89F3-D6B9-41A7-8513-71FA43385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1490-511B-4668-8DE0-AE633F0329A1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765C-F81F-4348-9428-BC4964C5E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723E-768A-42FA-8C86-DA0B22DF328C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755A-5395-4F59-A150-AB5AE9178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FD4D-967D-4BE3-B41A-A38DC97B15A5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C217-5E09-4F56-8142-A7F88C608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79405-2485-4656-B592-936A5A47AA7F}" type="datetimeFigureOut">
              <a:rPr lang="en-US"/>
              <a:pPr>
                <a:defRPr/>
              </a:pPr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2FBAD-2486-4F05-BA74-07BD9AC24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hehftguy.com/2016/11/01/docker-in-production-an-history-of-failur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Strategic Overview of </a:t>
            </a:r>
            <a:r>
              <a:rPr lang="en-US" dirty="0" err="1" smtClean="0"/>
              <a:t>Docker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smtClean="0"/>
              <a:t>Fifteen Minutes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for MAGIC Big Data IWG</a:t>
            </a:r>
            <a:br>
              <a:rPr lang="en-US" sz="3200" dirty="0" smtClean="0"/>
            </a:br>
            <a:r>
              <a:rPr lang="en-US" sz="3200" dirty="0" smtClean="0"/>
              <a:t>7 February 2018</a:t>
            </a:r>
            <a:endParaRPr lang="en-US" sz="3200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934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00"/>
                </a:solidFill>
              </a:rPr>
              <a:t>Prof. Douglas </a:t>
            </a:r>
            <a:r>
              <a:rPr lang="en-US" sz="2600" dirty="0" err="1" smtClean="0">
                <a:solidFill>
                  <a:srgbClr val="FFFF00"/>
                </a:solidFill>
              </a:rPr>
              <a:t>Thain</a:t>
            </a:r>
            <a:r>
              <a:rPr lang="en-US" sz="2600" dirty="0" smtClean="0">
                <a:solidFill>
                  <a:srgbClr val="FFFF00"/>
                </a:solidFill>
              </a:rPr>
              <a:t>, University </a:t>
            </a:r>
            <a:r>
              <a:rPr lang="en-US" sz="2600" dirty="0">
                <a:solidFill>
                  <a:srgbClr val="FFFF00"/>
                </a:solidFill>
              </a:rPr>
              <a:t>of Notre Dame</a:t>
            </a:r>
          </a:p>
        </p:txBody>
      </p:sp>
      <p:pic>
        <p:nvPicPr>
          <p:cNvPr id="3074" name="Picture 2" descr="http://www3.nd.edu/~dthain/images/thain3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190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3124200" y="4419599"/>
            <a:ext cx="50053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http://www.nd.edu/~dthain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dthain@nd.edu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@</a:t>
            </a:r>
            <a:r>
              <a:rPr lang="en-US" sz="2600" dirty="0" err="1">
                <a:solidFill>
                  <a:srgbClr val="FFFFFF"/>
                </a:solidFill>
              </a:rPr>
              <a:t>ProfThain</a:t>
            </a:r>
            <a:endParaRPr lang="en-US" sz="2600" dirty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 smtClean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 smtClean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Problem: Adding </a:t>
            </a:r>
            <a:r>
              <a:rPr lang="en-US" dirty="0" err="1" smtClean="0"/>
              <a:t>Docker</a:t>
            </a:r>
            <a:r>
              <a:rPr lang="en-US" dirty="0" smtClean="0"/>
              <a:t> to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440363"/>
          </a:xfrm>
        </p:spPr>
        <p:txBody>
          <a:bodyPr/>
          <a:lstStyle/>
          <a:p>
            <a:r>
              <a:rPr lang="en-US" sz="2800" dirty="0" smtClean="0"/>
              <a:t>Idea sounds simple: You already have a batch system, just put </a:t>
            </a:r>
            <a:r>
              <a:rPr lang="en-US" sz="2800" dirty="0" err="1" smtClean="0"/>
              <a:t>Docker</a:t>
            </a:r>
            <a:r>
              <a:rPr lang="en-US" sz="2800" dirty="0" smtClean="0"/>
              <a:t> on every node.</a:t>
            </a:r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Very</a:t>
            </a:r>
            <a:r>
              <a:rPr lang="en-US" sz="2800" dirty="0" smtClean="0"/>
              <a:t> challenging to get this right:</a:t>
            </a:r>
          </a:p>
          <a:p>
            <a:pPr lvl="1"/>
            <a:r>
              <a:rPr lang="en-US" sz="2400" dirty="0" err="1" smtClean="0"/>
              <a:t>Docker</a:t>
            </a:r>
            <a:r>
              <a:rPr lang="en-US" sz="2400" dirty="0" smtClean="0"/>
              <a:t> has very specific kernel requirements, consumes large amounts of local space, resources conflict with each other, independent scheduling.</a:t>
            </a:r>
          </a:p>
          <a:p>
            <a:r>
              <a:rPr lang="en-US" sz="2800" dirty="0" smtClean="0"/>
              <a:t>Underlying challenge: </a:t>
            </a:r>
            <a:r>
              <a:rPr lang="en-US" sz="2800" dirty="0" err="1" smtClean="0"/>
              <a:t>Docker</a:t>
            </a:r>
            <a:r>
              <a:rPr lang="en-US" sz="2800" dirty="0" smtClean="0"/>
              <a:t> really wants to be your core resource manager.  It's fighting with the ones you already have: batch system, parallel file system..</a:t>
            </a:r>
          </a:p>
          <a:p>
            <a:r>
              <a:rPr lang="en-US" sz="2800" dirty="0" smtClean="0"/>
              <a:t>(Shifter, Singularity, </a:t>
            </a:r>
            <a:r>
              <a:rPr lang="en-US" sz="2800" dirty="0" err="1" smtClean="0"/>
              <a:t>CharlieCloud</a:t>
            </a:r>
            <a:r>
              <a:rPr lang="en-US" sz="2800" dirty="0" smtClean="0"/>
              <a:t>, and others are working to address this space directly.)</a:t>
            </a:r>
          </a:p>
        </p:txBody>
      </p:sp>
    </p:spTree>
    <p:extLst>
      <p:ext uri="{BB962C8B-B14F-4D97-AF65-F5344CB8AC3E}">
        <p14:creationId xmlns:p14="http://schemas.microsoft.com/office/powerpoint/2010/main" val="64132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deploying micro services, which is different than executing HTC/HPC jobs.</a:t>
            </a:r>
          </a:p>
          <a:p>
            <a:r>
              <a:rPr lang="en-US" dirty="0" err="1" smtClean="0"/>
              <a:t>Docker</a:t>
            </a:r>
            <a:r>
              <a:rPr lang="en-US" dirty="0" smtClean="0"/>
              <a:t> container format is now standard.</a:t>
            </a:r>
          </a:p>
          <a:p>
            <a:r>
              <a:rPr lang="en-US" dirty="0" err="1" smtClean="0"/>
              <a:t>Docker</a:t>
            </a:r>
            <a:r>
              <a:rPr lang="en-US" dirty="0" smtClean="0"/>
              <a:t> works very well within its own ecosystem, but is quite difficult to integrate into existing facilities.</a:t>
            </a:r>
          </a:p>
          <a:p>
            <a:r>
              <a:rPr lang="en-US" dirty="0" smtClean="0"/>
              <a:t>Garbage collection remains unsolved prob.</a:t>
            </a:r>
          </a:p>
          <a:p>
            <a:r>
              <a:rPr lang="en-US" dirty="0" smtClean="0"/>
              <a:t>Very sensitive to underlying kernel tech.</a:t>
            </a:r>
          </a:p>
        </p:txBody>
      </p:sp>
    </p:spTree>
    <p:extLst>
      <p:ext uri="{BB962C8B-B14F-4D97-AF65-F5344CB8AC3E}">
        <p14:creationId xmlns:p14="http://schemas.microsoft.com/office/powerpoint/2010/main" val="182531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pex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65834"/>
            <a:ext cx="2057400" cy="2005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Container Portability</a:t>
            </a:r>
          </a:p>
          <a:p>
            <a:pPr algn="ctr"/>
            <a:r>
              <a:rPr lang="en-US" dirty="0" smtClean="0"/>
              <a:t>In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133600" y="3048000"/>
            <a:ext cx="7620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5029200"/>
            <a:ext cx="1066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RHEL6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81200" y="5029200"/>
            <a:ext cx="1066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RHEL7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200400" y="5029200"/>
            <a:ext cx="1066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SLES8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4572000"/>
            <a:ext cx="1066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Docker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200400" y="4572000"/>
            <a:ext cx="1066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Singularity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914400" y="441960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2133600" y="403860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3352800" y="396240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228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Wharf: Containers on Shared </a:t>
            </a:r>
            <a:r>
              <a:rPr lang="en-US" dirty="0" err="1" smtClean="0"/>
              <a:t>Filesystems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876800" y="1219200"/>
            <a:ext cx="16764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ockerd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781800" y="1219200"/>
            <a:ext cx="16764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ockerd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1828800"/>
            <a:ext cx="9906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Cont.</a:t>
            </a:r>
          </a:p>
          <a:p>
            <a:pPr algn="ctr"/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81800" y="1828800"/>
            <a:ext cx="9906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Cont.</a:t>
            </a:r>
          </a:p>
          <a:p>
            <a:pPr algn="ctr"/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76800" y="3505200"/>
            <a:ext cx="3657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Image Store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6019800" y="1905000"/>
            <a:ext cx="533400" cy="1371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924800" y="1905000"/>
            <a:ext cx="533400" cy="1371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4953000" y="4419600"/>
            <a:ext cx="685800" cy="914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4" name="Can 33"/>
          <p:cNvSpPr/>
          <p:nvPr/>
        </p:nvSpPr>
        <p:spPr>
          <a:xfrm>
            <a:off x="5943600" y="4419600"/>
            <a:ext cx="685800" cy="914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5" name="Can 34"/>
          <p:cNvSpPr/>
          <p:nvPr/>
        </p:nvSpPr>
        <p:spPr>
          <a:xfrm>
            <a:off x="6934200" y="4419600"/>
            <a:ext cx="685800" cy="914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6" name="Cube 35"/>
          <p:cNvSpPr/>
          <p:nvPr/>
        </p:nvSpPr>
        <p:spPr>
          <a:xfrm>
            <a:off x="7848600" y="4419600"/>
            <a:ext cx="838200" cy="9144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57800" y="5410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</a:t>
            </a:r>
            <a:r>
              <a:rPr lang="en-US" dirty="0" err="1" smtClean="0"/>
              <a:t>Filesystem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426" y="1121533"/>
            <a:ext cx="4940031" cy="18145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ccl.cse.nd.edu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5-11-13 at 2.1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" y="-8571"/>
            <a:ext cx="5284197" cy="4679137"/>
          </a:xfrm>
          <a:prstGeom prst="rect">
            <a:avLst/>
          </a:prstGeom>
        </p:spPr>
      </p:pic>
      <p:pic>
        <p:nvPicPr>
          <p:cNvPr id="5" name="Picture 4" descr="Screen Shot 2015-11-13 at 2.1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11" y="2490162"/>
            <a:ext cx="5181700" cy="45883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362870" y="5218773"/>
            <a:ext cx="3999850" cy="1814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dirty="0" smtClean="0"/>
              <a:t>@</a:t>
            </a:r>
            <a:r>
              <a:rPr lang="en-US" dirty="0" err="1" smtClean="0"/>
              <a:t>ProfThain</a:t>
            </a:r>
            <a:endParaRPr lang="en-US" dirty="0" smtClean="0"/>
          </a:p>
          <a:p>
            <a:pPr marL="0" indent="0" algn="r">
              <a:buFont typeface="Arial" pitchFamily="34" charset="0"/>
              <a:buNone/>
            </a:pPr>
            <a:endParaRPr lang="en-US" dirty="0" smtClean="0"/>
          </a:p>
          <a:p>
            <a:pPr lvl="1" algn="r"/>
            <a:endParaRPr lang="en-US" dirty="0" smtClean="0"/>
          </a:p>
          <a:p>
            <a:pPr lvl="1"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61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763000" cy="1143000"/>
          </a:xfrm>
        </p:spPr>
        <p:txBody>
          <a:bodyPr/>
          <a:lstStyle/>
          <a:p>
            <a:r>
              <a:rPr lang="en-US" dirty="0" smtClean="0"/>
              <a:t>Container 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57600" y="2438400"/>
            <a:ext cx="16764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Portable</a:t>
            </a:r>
          </a:p>
          <a:p>
            <a:pPr algn="ctr"/>
            <a:r>
              <a:rPr lang="en-US" dirty="0" err="1" smtClean="0"/>
              <a:t>Filesystem</a:t>
            </a:r>
            <a:endParaRPr lang="en-US" dirty="0" smtClean="0"/>
          </a:p>
          <a:p>
            <a:pPr algn="ctr"/>
            <a:r>
              <a:rPr lang="en-US" dirty="0"/>
              <a:t>i</a:t>
            </a:r>
            <a:r>
              <a:rPr lang="en-US" dirty="0" smtClean="0"/>
              <a:t>n a Single File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2057400"/>
            <a:ext cx="2438400" cy="228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Resource Limits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Namespaces:</a:t>
            </a:r>
          </a:p>
          <a:p>
            <a:pPr algn="ctr"/>
            <a:r>
              <a:rPr lang="en-US" dirty="0" err="1"/>
              <a:t>p</a:t>
            </a:r>
            <a:r>
              <a:rPr lang="en-US" dirty="0" err="1" smtClean="0"/>
              <a:t>id</a:t>
            </a:r>
            <a:r>
              <a:rPr lang="en-US" dirty="0" smtClean="0"/>
              <a:t>/net/</a:t>
            </a:r>
            <a:r>
              <a:rPr lang="en-US" dirty="0" err="1" smtClean="0"/>
              <a:t>ipc</a:t>
            </a:r>
            <a:r>
              <a:rPr lang="en-US" dirty="0" smtClean="0"/>
              <a:t>/</a:t>
            </a:r>
            <a:r>
              <a:rPr lang="en-US" dirty="0" err="1" smtClean="0"/>
              <a:t>mn</a:t>
            </a:r>
            <a:r>
              <a:rPr lang="en-US" dirty="0" smtClean="0"/>
              <a:t>/</a:t>
            </a:r>
            <a:r>
              <a:rPr lang="en-US" dirty="0" err="1" smtClean="0"/>
              <a:t>uts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43600" y="2514600"/>
            <a:ext cx="2438400" cy="144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Courier"/>
                <a:cs typeface="Courier"/>
              </a:rPr>
              <a:t>FROM parent-image</a:t>
            </a:r>
          </a:p>
          <a:p>
            <a:r>
              <a:rPr lang="en-US" sz="1200" dirty="0" smtClean="0">
                <a:latin typeface="Courier"/>
                <a:cs typeface="Courier"/>
              </a:rPr>
              <a:t>WORKDIR /data</a:t>
            </a:r>
          </a:p>
          <a:p>
            <a:r>
              <a:rPr lang="en-US" sz="1200" dirty="0" smtClean="0">
                <a:latin typeface="Courier"/>
                <a:cs typeface="Courier"/>
              </a:rPr>
              <a:t>ADD </a:t>
            </a:r>
            <a:r>
              <a:rPr lang="en-US" sz="1200" dirty="0" err="1" smtClean="0">
                <a:latin typeface="Courier"/>
                <a:cs typeface="Courier"/>
              </a:rPr>
              <a:t>mydata</a:t>
            </a:r>
            <a:r>
              <a:rPr lang="en-US" sz="1200" dirty="0" smtClean="0">
                <a:latin typeface="Courier"/>
                <a:cs typeface="Courier"/>
              </a:rPr>
              <a:t> /data</a:t>
            </a:r>
          </a:p>
          <a:p>
            <a:r>
              <a:rPr lang="en-US" sz="1200" dirty="0" smtClean="0">
                <a:latin typeface="Courier"/>
                <a:cs typeface="Courier"/>
              </a:rPr>
              <a:t>RUN yum install </a:t>
            </a:r>
            <a:r>
              <a:rPr lang="en-US" sz="1200" dirty="0" err="1" smtClean="0">
                <a:latin typeface="Courier"/>
                <a:cs typeface="Courier"/>
              </a:rPr>
              <a:t>mysim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EXPOSE 8080</a:t>
            </a:r>
          </a:p>
          <a:p>
            <a:r>
              <a:rPr lang="en-US" sz="1200" dirty="0" smtClean="0">
                <a:latin typeface="Courier"/>
                <a:cs typeface="Courier"/>
              </a:rPr>
              <a:t>CMD [ "</a:t>
            </a:r>
            <a:r>
              <a:rPr lang="en-US" sz="1200" dirty="0" err="1" smtClean="0">
                <a:latin typeface="Courier"/>
                <a:cs typeface="Courier"/>
              </a:rPr>
              <a:t>mysim</a:t>
            </a:r>
            <a:r>
              <a:rPr lang="en-US" sz="1200" dirty="0" smtClean="0">
                <a:latin typeface="Courier"/>
                <a:cs typeface="Courier"/>
              </a:rPr>
              <a:t>", . . . 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Container</a:t>
            </a:r>
          </a:p>
          <a:p>
            <a:pPr algn="ctr"/>
            <a:r>
              <a:rPr lang="en-US" b="1" dirty="0" smtClean="0"/>
              <a:t>(Active)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152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Image</a:t>
            </a:r>
          </a:p>
          <a:p>
            <a:pPr algn="ctr"/>
            <a:r>
              <a:rPr lang="en-US" b="1" dirty="0" smtClean="0"/>
              <a:t>(Passive)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152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Build Script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Dockerfile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4233208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Purpose:</a:t>
            </a:r>
          </a:p>
          <a:p>
            <a:r>
              <a:rPr lang="en-US" sz="2400" dirty="0" smtClean="0"/>
              <a:t>To provide independent applications with the ability to define private, customized environments that are easily distributable.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2819400" y="2743200"/>
            <a:ext cx="838200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5029200" y="2819400"/>
            <a:ext cx="990600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/>
      <p:bldP spid="12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loud 42"/>
          <p:cNvSpPr/>
          <p:nvPr/>
        </p:nvSpPr>
        <p:spPr>
          <a:xfrm>
            <a:off x="5943600" y="6019800"/>
            <a:ext cx="2286000" cy="685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Docker</a:t>
            </a:r>
            <a:r>
              <a:rPr lang="en-US" dirty="0" smtClean="0"/>
              <a:t> Hub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62400" y="1676400"/>
            <a:ext cx="3733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dockerd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838200" y="1447800"/>
            <a:ext cx="1219200" cy="1143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docker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600" y="2438400"/>
            <a:ext cx="2514600" cy="32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Running Containers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2438400"/>
            <a:ext cx="2514600" cy="32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Store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6" idx="6"/>
            <a:endCxn id="5" idx="1"/>
          </p:cNvCxnSpPr>
          <p:nvPr/>
        </p:nvCxnSpPr>
        <p:spPr>
          <a:xfrm>
            <a:off x="2057400" y="20193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1828800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(root)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362200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(user)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Containers:</a:t>
            </a:r>
          </a:p>
          <a:p>
            <a:r>
              <a:rPr lang="en-US" dirty="0" smtClean="0"/>
              <a:t>run</a:t>
            </a:r>
          </a:p>
          <a:p>
            <a:r>
              <a:rPr lang="en-US" dirty="0"/>
              <a:t>c</a:t>
            </a:r>
            <a:r>
              <a:rPr lang="en-US" dirty="0" smtClean="0"/>
              <a:t>reate</a:t>
            </a:r>
          </a:p>
          <a:p>
            <a:r>
              <a:rPr lang="en-US" dirty="0"/>
              <a:t>a</a:t>
            </a:r>
            <a:r>
              <a:rPr lang="en-US" dirty="0" smtClean="0"/>
              <a:t>ttach</a:t>
            </a:r>
          </a:p>
          <a:p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p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ommit</a:t>
            </a:r>
          </a:p>
          <a:p>
            <a:r>
              <a:rPr lang="en-US" dirty="0"/>
              <a:t>s</a:t>
            </a:r>
            <a:r>
              <a:rPr lang="en-US" dirty="0" smtClean="0"/>
              <a:t>tart/stop</a:t>
            </a:r>
          </a:p>
          <a:p>
            <a:r>
              <a:rPr lang="en-US" dirty="0" err="1" smtClean="0"/>
              <a:t>rm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048000"/>
            <a:ext cx="1295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Images: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smtClean="0"/>
              <a:t>pull / push</a:t>
            </a:r>
          </a:p>
          <a:p>
            <a:r>
              <a:rPr lang="en-US" dirty="0"/>
              <a:t>b</a:t>
            </a:r>
            <a:r>
              <a:rPr lang="en-US" dirty="0" smtClean="0"/>
              <a:t>uild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mi</a:t>
            </a:r>
            <a:endParaRPr lang="en-US" dirty="0" smtClean="0"/>
          </a:p>
          <a:p>
            <a:r>
              <a:rPr lang="en-US" dirty="0" smtClean="0"/>
              <a:t>load / save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1459468"/>
            <a:ext cx="181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(access control)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48400" y="3048000"/>
            <a:ext cx="609600" cy="533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239000" y="3048000"/>
            <a:ext cx="609600" cy="533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248400" y="3810000"/>
            <a:ext cx="609600" cy="533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239000" y="3810000"/>
            <a:ext cx="609600" cy="533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248400" y="4648200"/>
            <a:ext cx="609600" cy="533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239000" y="4648200"/>
            <a:ext cx="609600" cy="533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505200" y="3124200"/>
            <a:ext cx="2057400" cy="914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MyDatabase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505200" y="4267200"/>
            <a:ext cx="2057400" cy="914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MyWebserver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3"/>
            <a:endCxn id="17" idx="1"/>
          </p:cNvCxnSpPr>
          <p:nvPr/>
        </p:nvCxnSpPr>
        <p:spPr>
          <a:xfrm flipV="1">
            <a:off x="5562600" y="3314700"/>
            <a:ext cx="685800" cy="2667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1"/>
          </p:cNvCxnSpPr>
          <p:nvPr/>
        </p:nvCxnSpPr>
        <p:spPr>
          <a:xfrm>
            <a:off x="6858000" y="3352800"/>
            <a:ext cx="381000" cy="7239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8" idx="1"/>
          </p:cNvCxnSpPr>
          <p:nvPr/>
        </p:nvCxnSpPr>
        <p:spPr>
          <a:xfrm flipV="1">
            <a:off x="6858000" y="3314700"/>
            <a:ext cx="381000" cy="381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3"/>
            <a:endCxn id="21" idx="1"/>
          </p:cNvCxnSpPr>
          <p:nvPr/>
        </p:nvCxnSpPr>
        <p:spPr>
          <a:xfrm>
            <a:off x="5562600" y="4724400"/>
            <a:ext cx="685800" cy="1905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3"/>
            <a:endCxn id="20" idx="1"/>
          </p:cNvCxnSpPr>
          <p:nvPr/>
        </p:nvCxnSpPr>
        <p:spPr>
          <a:xfrm flipV="1">
            <a:off x="6858000" y="4076700"/>
            <a:ext cx="381000" cy="838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Up-Down Arrow 40"/>
          <p:cNvSpPr/>
          <p:nvPr/>
        </p:nvSpPr>
        <p:spPr>
          <a:xfrm>
            <a:off x="6781800" y="5334000"/>
            <a:ext cx="533400" cy="9144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67600" y="5638800"/>
            <a:ext cx="1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ush/pull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2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Sub-Structure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57600" y="5562600"/>
            <a:ext cx="37338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abcf1234		   Base OS Layer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57600" y="4648200"/>
            <a:ext cx="37338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7b38ac		    + Application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57600" y="3733800"/>
            <a:ext cx="37338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3986ab			+ Data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57600" y="2743200"/>
            <a:ext cx="3733800" cy="762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Writeable Scratch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237672"/>
            <a:ext cx="274320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Dockerfile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FROM	rhel7.2</a:t>
            </a:r>
          </a:p>
          <a:p>
            <a:r>
              <a:rPr lang="en-US" dirty="0" smtClean="0"/>
              <a:t>RUN yum install </a:t>
            </a:r>
            <a:r>
              <a:rPr lang="en-US" dirty="0" err="1" smtClean="0"/>
              <a:t>myexe</a:t>
            </a:r>
            <a:endParaRPr lang="en-US" dirty="0" smtClean="0"/>
          </a:p>
          <a:p>
            <a:r>
              <a:rPr lang="en-US" dirty="0" smtClean="0"/>
              <a:t>COPY </a:t>
            </a:r>
            <a:r>
              <a:rPr lang="en-US" dirty="0" err="1" smtClean="0"/>
              <a:t>mydata</a:t>
            </a:r>
            <a:r>
              <a:rPr lang="en-US" dirty="0" smtClean="0"/>
              <a:t> /data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467600" y="3657600"/>
            <a:ext cx="304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72400" y="3657600"/>
            <a:ext cx="0" cy="2743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67600" y="6400800"/>
            <a:ext cx="304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29600" y="2590800"/>
            <a:ext cx="304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34400" y="2590800"/>
            <a:ext cx="0" cy="396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6553200"/>
            <a:ext cx="304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429000" y="1905000"/>
            <a:ext cx="1371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AUFS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800600" y="1905000"/>
            <a:ext cx="1371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OverlayFS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172200" y="1905000"/>
            <a:ext cx="1371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</a:t>
            </a:r>
          </a:p>
          <a:p>
            <a:pPr algn="ctr"/>
            <a:r>
              <a:rPr lang="en-US" dirty="0" smtClean="0"/>
              <a:t>Mapper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657600" y="1371600"/>
            <a:ext cx="36576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 Storage Driver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5400000">
            <a:off x="7086600" y="4800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Passive Image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7581898" y="4387333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Running Container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66800" y="1447800"/>
            <a:ext cx="1066800" cy="1066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438400" y="1676400"/>
            <a:ext cx="7620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r/w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2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 De-Duplication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33700" y="5562600"/>
            <a:ext cx="37338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OS Layer (10GB)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00300" y="4419600"/>
            <a:ext cx="21336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</a:t>
            </a:r>
            <a:r>
              <a:rPr lang="en-US" dirty="0" err="1" smtClean="0"/>
              <a:t>Appl</a:t>
            </a:r>
            <a:r>
              <a:rPr lang="en-US" dirty="0" smtClean="0"/>
              <a:t> A (10MB)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2209800"/>
            <a:ext cx="2209800" cy="762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Writeable</a:t>
            </a:r>
          </a:p>
          <a:p>
            <a:pPr algn="ctr"/>
            <a:r>
              <a:rPr lang="en-US" dirty="0" smtClean="0"/>
              <a:t>Scratch Layer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181600" y="4419600"/>
            <a:ext cx="21336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</a:t>
            </a:r>
            <a:r>
              <a:rPr lang="en-US" dirty="0" err="1" smtClean="0"/>
              <a:t>Appl</a:t>
            </a:r>
            <a:r>
              <a:rPr lang="en-US" dirty="0" smtClean="0"/>
              <a:t> B (20MB)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705600" y="3276600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Data C (1GB)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733800" y="2209800"/>
            <a:ext cx="2209800" cy="762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Writeable</a:t>
            </a:r>
          </a:p>
          <a:p>
            <a:pPr algn="ctr"/>
            <a:r>
              <a:rPr lang="en-US" dirty="0" smtClean="0"/>
              <a:t>Scratch Layer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705600" y="2209800"/>
            <a:ext cx="2133600" cy="762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Writeable</a:t>
            </a:r>
          </a:p>
          <a:p>
            <a:pPr algn="ctr"/>
            <a:r>
              <a:rPr lang="en-US" dirty="0" smtClean="0"/>
              <a:t>Scratch Layer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876300" y="3276600"/>
            <a:ext cx="20574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Data A (100MB)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810000" y="3276600"/>
            <a:ext cx="20574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Data B (200MB)</a:t>
            </a:r>
            <a:endParaRPr lang="en-US" dirty="0"/>
          </a:p>
        </p:txBody>
      </p:sp>
      <p:cxnSp>
        <p:nvCxnSpPr>
          <p:cNvPr id="4" name="Straight Arrow Connector 3"/>
          <p:cNvCxnSpPr>
            <a:stCxn id="33" idx="2"/>
            <a:endCxn id="31" idx="0"/>
          </p:cNvCxnSpPr>
          <p:nvPr/>
        </p:nvCxnSpPr>
        <p:spPr>
          <a:xfrm>
            <a:off x="7772400" y="2971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2" idx="2"/>
            <a:endCxn id="35" idx="0"/>
          </p:cNvCxnSpPr>
          <p:nvPr/>
        </p:nvCxnSpPr>
        <p:spPr>
          <a:xfrm>
            <a:off x="4838700" y="2971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4" idx="0"/>
          </p:cNvCxnSpPr>
          <p:nvPr/>
        </p:nvCxnSpPr>
        <p:spPr>
          <a:xfrm>
            <a:off x="1905000" y="2971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2"/>
            <a:endCxn id="6" idx="0"/>
          </p:cNvCxnSpPr>
          <p:nvPr/>
        </p:nvCxnSpPr>
        <p:spPr>
          <a:xfrm>
            <a:off x="1905000" y="3886200"/>
            <a:ext cx="15621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2"/>
            <a:endCxn id="6" idx="0"/>
          </p:cNvCxnSpPr>
          <p:nvPr/>
        </p:nvCxnSpPr>
        <p:spPr>
          <a:xfrm flipH="1">
            <a:off x="3467100" y="38862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2"/>
            <a:endCxn id="30" idx="0"/>
          </p:cNvCxnSpPr>
          <p:nvPr/>
        </p:nvCxnSpPr>
        <p:spPr>
          <a:xfrm flipH="1">
            <a:off x="6248400" y="38862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2"/>
            <a:endCxn id="5" idx="0"/>
          </p:cNvCxnSpPr>
          <p:nvPr/>
        </p:nvCxnSpPr>
        <p:spPr>
          <a:xfrm flipH="1">
            <a:off x="4800600" y="49530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" idx="2"/>
            <a:endCxn id="5" idx="0"/>
          </p:cNvCxnSpPr>
          <p:nvPr/>
        </p:nvCxnSpPr>
        <p:spPr>
          <a:xfrm>
            <a:off x="3467100" y="4953000"/>
            <a:ext cx="13335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3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Compose (Static)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Common case: a web-service that consists of multiple concurrent services. 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574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910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28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292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1628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3246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001000" y="3581400"/>
            <a:ext cx="762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048000"/>
            <a:ext cx="11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3048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Webserver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048000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Memcached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066800" y="5029200"/>
            <a:ext cx="2286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yservice.yml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5105401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-compose build </a:t>
            </a:r>
            <a:r>
              <a:rPr lang="en-US" dirty="0" err="1" smtClean="0"/>
              <a:t>myservice.yml</a:t>
            </a:r>
            <a:endParaRPr lang="en-US" dirty="0" smtClean="0"/>
          </a:p>
        </p:txBody>
      </p:sp>
      <p:cxnSp>
        <p:nvCxnSpPr>
          <p:cNvPr id="21" name="Straight Arrow Connector 20"/>
          <p:cNvCxnSpPr>
            <a:stCxn id="18" idx="0"/>
            <a:endCxn id="5" idx="2"/>
          </p:cNvCxnSpPr>
          <p:nvPr/>
        </p:nvCxnSpPr>
        <p:spPr>
          <a:xfrm flipH="1" flipV="1">
            <a:off x="762000" y="43434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0"/>
            <a:endCxn id="10" idx="2"/>
          </p:cNvCxnSpPr>
          <p:nvPr/>
        </p:nvCxnSpPr>
        <p:spPr>
          <a:xfrm flipV="1">
            <a:off x="2209800" y="43434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0"/>
            <a:endCxn id="13" idx="2"/>
          </p:cNvCxnSpPr>
          <p:nvPr/>
        </p:nvCxnSpPr>
        <p:spPr>
          <a:xfrm flipV="1">
            <a:off x="2209800" y="4343400"/>
            <a:ext cx="4495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43200" y="5943600"/>
            <a:ext cx="448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Persistent state is </a:t>
            </a:r>
            <a:r>
              <a:rPr lang="en-US" b="1" dirty="0" smtClean="0"/>
              <a:t>outside</a:t>
            </a:r>
            <a:r>
              <a:rPr lang="en-US" dirty="0" smtClean="0"/>
              <a:t> the cluster.</a:t>
            </a:r>
          </a:p>
          <a:p>
            <a:r>
              <a:rPr lang="en-US" dirty="0" smtClean="0"/>
              <a:t>Requires external supervision to maintain.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541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-compose up </a:t>
            </a:r>
            <a:r>
              <a:rPr lang="en-US" dirty="0" err="1" smtClean="0"/>
              <a:t>myservice.yml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81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4" grpId="0" animBg="1"/>
      <p:bldP spid="18" grpId="0" animBg="1"/>
      <p:bldP spid="19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Swarm (Dynamic)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905000"/>
            <a:ext cx="12954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819400" y="2895600"/>
            <a:ext cx="12954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886200"/>
            <a:ext cx="12954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1905000" y="2514600"/>
            <a:ext cx="9144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>
            <a:off x="1257300" y="3124200"/>
            <a:ext cx="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28800" y="3505200"/>
            <a:ext cx="9144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96" y="3124200"/>
            <a:ext cx="133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RAFT</a:t>
            </a:r>
          </a:p>
          <a:p>
            <a:pPr algn="ctr"/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18288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48400" y="18288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00" y="18288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30480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48400" y="30480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620000" y="30480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2672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248400" y="42672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00" y="4267200"/>
            <a:ext cx="990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24" name="Cloud 23"/>
          <p:cNvSpPr/>
          <p:nvPr/>
        </p:nvSpPr>
        <p:spPr>
          <a:xfrm>
            <a:off x="1219200" y="2514600"/>
            <a:ext cx="1981200" cy="1752600"/>
          </a:xfrm>
          <a:prstGeom prst="cloud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Swarm</a:t>
            </a:r>
          </a:p>
          <a:p>
            <a:pPr algn="ctr"/>
            <a:r>
              <a:rPr lang="en-US" sz="2400" dirty="0" smtClean="0"/>
              <a:t>State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6324600" y="4343400"/>
            <a:ext cx="838200" cy="762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53000" y="3124200"/>
            <a:ext cx="838200" cy="762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953000" y="1905000"/>
            <a:ext cx="838200" cy="762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WWW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6324600" y="3124200"/>
            <a:ext cx="838200" cy="762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696200" y="3124200"/>
            <a:ext cx="838200" cy="762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324600" y="1905000"/>
            <a:ext cx="838200" cy="762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WWW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4953000" y="4343400"/>
            <a:ext cx="838200" cy="762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15" idx="1"/>
          </p:cNvCxnSpPr>
          <p:nvPr/>
        </p:nvCxnSpPr>
        <p:spPr>
          <a:xfrm flipV="1">
            <a:off x="3200400" y="2286000"/>
            <a:ext cx="16764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0"/>
            <a:endCxn id="18" idx="1"/>
          </p:cNvCxnSpPr>
          <p:nvPr/>
        </p:nvCxnSpPr>
        <p:spPr>
          <a:xfrm>
            <a:off x="3198749" y="3390900"/>
            <a:ext cx="1678051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0"/>
            <a:endCxn id="21" idx="1"/>
          </p:cNvCxnSpPr>
          <p:nvPr/>
        </p:nvCxnSpPr>
        <p:spPr>
          <a:xfrm>
            <a:off x="3198749" y="3390900"/>
            <a:ext cx="1678051" cy="1333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2000" y="5334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service www (2)</a:t>
            </a:r>
          </a:p>
          <a:p>
            <a:r>
              <a:rPr lang="en-US" dirty="0"/>
              <a:t>c</a:t>
            </a:r>
            <a:r>
              <a:rPr lang="en-US" dirty="0" smtClean="0"/>
              <a:t>reate service </a:t>
            </a:r>
            <a:r>
              <a:rPr lang="en-US" dirty="0" err="1" smtClean="0"/>
              <a:t>memcached</a:t>
            </a:r>
            <a:r>
              <a:rPr lang="en-US" dirty="0" smtClean="0"/>
              <a:t> (3)</a:t>
            </a:r>
          </a:p>
          <a:p>
            <a:r>
              <a:rPr lang="en-US" dirty="0"/>
              <a:t>c</a:t>
            </a:r>
            <a:r>
              <a:rPr lang="en-US" dirty="0" smtClean="0"/>
              <a:t>reate service database (2)</a:t>
            </a:r>
            <a:endParaRPr lang="en-US" dirty="0"/>
          </a:p>
        </p:txBody>
      </p:sp>
      <p:sp>
        <p:nvSpPr>
          <p:cNvPr id="40" name="&quot;No&quot; Symbol 39"/>
          <p:cNvSpPr/>
          <p:nvPr/>
        </p:nvSpPr>
        <p:spPr>
          <a:xfrm>
            <a:off x="5943600" y="4114800"/>
            <a:ext cx="1524000" cy="11430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696200" y="4343400"/>
            <a:ext cx="838200" cy="762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50" name="Up Arrow 49"/>
          <p:cNvSpPr/>
          <p:nvPr/>
        </p:nvSpPr>
        <p:spPr>
          <a:xfrm>
            <a:off x="2514600" y="4495800"/>
            <a:ext cx="762000" cy="685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648200" y="5562600"/>
            <a:ext cx="391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Persistent state is </a:t>
            </a:r>
            <a:r>
              <a:rPr lang="en-US" b="1" dirty="0" smtClean="0"/>
              <a:t>inside </a:t>
            </a:r>
            <a:r>
              <a:rPr lang="en-US" dirty="0" smtClean="0"/>
              <a:t>the cluster.</a:t>
            </a:r>
          </a:p>
          <a:p>
            <a:r>
              <a:rPr lang="en-US" dirty="0" smtClean="0"/>
              <a:t>Once created, self-maintaining.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2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/>
      <p:bldP spid="40" grpId="0" animBg="1"/>
      <p:bldP spid="41" grpId="0" animBg="1"/>
      <p:bldP spid="50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containers are used widely in industry and have become an interchange format.</a:t>
            </a:r>
          </a:p>
          <a:p>
            <a:r>
              <a:rPr lang="en-US" dirty="0" smtClean="0"/>
              <a:t>Google GCE, Amazon ECS, </a:t>
            </a:r>
            <a:r>
              <a:rPr lang="en-US" dirty="0" err="1" smtClean="0"/>
              <a:t>Mesos</a:t>
            </a:r>
            <a:r>
              <a:rPr lang="en-US" dirty="0" smtClean="0"/>
              <a:t>, </a:t>
            </a:r>
            <a:r>
              <a:rPr lang="en-US" dirty="0" err="1" smtClean="0"/>
              <a:t>Kubernetes</a:t>
            </a:r>
            <a:r>
              <a:rPr lang="en-US" dirty="0" smtClean="0"/>
              <a:t> all support </a:t>
            </a:r>
            <a:r>
              <a:rPr lang="en-US" dirty="0" err="1" smtClean="0"/>
              <a:t>Docker</a:t>
            </a:r>
            <a:r>
              <a:rPr lang="en-US" dirty="0" smtClean="0"/>
              <a:t> container execution.  (But not necessarily using </a:t>
            </a:r>
            <a:r>
              <a:rPr lang="en-US" dirty="0" err="1" smtClean="0"/>
              <a:t>Docker</a:t>
            </a:r>
            <a:r>
              <a:rPr lang="en-US" dirty="0" smtClean="0"/>
              <a:t> per se.)</a:t>
            </a:r>
          </a:p>
          <a:p>
            <a:r>
              <a:rPr lang="en-US" dirty="0" smtClean="0"/>
              <a:t>Running your own container cluster is rather challenging!</a:t>
            </a:r>
            <a:r>
              <a:rPr lang="en-US" dirty="0"/>
              <a:t> </a:t>
            </a:r>
            <a:r>
              <a:rPr lang="en-US" dirty="0" smtClean="0"/>
              <a:t>One opinion: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FFFF"/>
                </a:solidFill>
                <a:hlinkClick r:id="rId2"/>
              </a:rPr>
              <a:t>https://thehftguy.com/2016/11/01/docker-in-production-an-history-of-failure</a:t>
            </a:r>
            <a:r>
              <a:rPr lang="en-US" sz="2400" dirty="0" smtClean="0">
                <a:solidFill>
                  <a:srgbClr val="FFFFFF"/>
                </a:solidFill>
                <a:hlinkClick r:id="rId2"/>
              </a:rPr>
              <a:t>/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88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Problem: Any authenticated user can consume storage by create/pulling new images, and nothing removes them automatically.  Any automated activity will eventually consume all storage and wedge </a:t>
            </a:r>
            <a:r>
              <a:rPr lang="en-US" sz="2400" dirty="0" err="1" smtClean="0"/>
              <a:t>docker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cronjob</a:t>
            </a:r>
            <a:r>
              <a:rPr lang="en-US" sz="2400" dirty="0" smtClean="0"/>
              <a:t> seems to be the community solution: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However, this doesn't take into account containers that are "needed" even if not currently run.</a:t>
            </a:r>
          </a:p>
          <a:p>
            <a:r>
              <a:rPr lang="en-US" sz="2400" dirty="0" smtClean="0"/>
              <a:t>Effective use requires one of several ideas:</a:t>
            </a:r>
          </a:p>
          <a:p>
            <a:pPr lvl="1"/>
            <a:r>
              <a:rPr lang="en-US" sz="2000" dirty="0" smtClean="0"/>
              <a:t>Use a small number of containers widely.</a:t>
            </a:r>
          </a:p>
          <a:p>
            <a:pPr lvl="1"/>
            <a:r>
              <a:rPr lang="en-US" sz="2000" dirty="0" smtClean="0"/>
              <a:t>Trust users to delete unneeded containers.</a:t>
            </a:r>
          </a:p>
          <a:p>
            <a:pPr lvl="1"/>
            <a:r>
              <a:rPr lang="en-US" sz="2000" dirty="0" smtClean="0"/>
              <a:t>Make use cases robust to periodic removal.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733800"/>
            <a:ext cx="75438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ourier"/>
                <a:cs typeface="Courier"/>
              </a:rPr>
              <a:t>docker</a:t>
            </a:r>
            <a:r>
              <a:rPr lang="en-US" sz="1600" dirty="0">
                <a:latin typeface="Courier"/>
                <a:cs typeface="Courier"/>
              </a:rPr>
              <a:t> images </a:t>
            </a:r>
            <a:r>
              <a:rPr lang="mr-IN" sz="1600" dirty="0">
                <a:latin typeface="Courier"/>
                <a:cs typeface="Courier"/>
              </a:rPr>
              <a:t>–</a:t>
            </a:r>
            <a:r>
              <a:rPr lang="en-US" sz="1600" dirty="0">
                <a:latin typeface="Courier"/>
                <a:cs typeface="Courier"/>
              </a:rPr>
              <a:t>q </a:t>
            </a:r>
            <a:r>
              <a:rPr lang="mr-IN" sz="1600" dirty="0">
                <a:latin typeface="Courier"/>
                <a:cs typeface="Courier"/>
              </a:rPr>
              <a:t>–</a:t>
            </a:r>
            <a:r>
              <a:rPr lang="en-US" sz="1600" dirty="0">
                <a:latin typeface="Courier"/>
                <a:cs typeface="Courier"/>
              </a:rPr>
              <a:t>a | </a:t>
            </a:r>
            <a:r>
              <a:rPr lang="en-US" sz="1600" dirty="0" err="1">
                <a:latin typeface="Courier"/>
                <a:cs typeface="Courier"/>
              </a:rPr>
              <a:t>xargs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mr-IN" sz="1600" dirty="0">
                <a:latin typeface="Courier"/>
                <a:cs typeface="Courier"/>
              </a:rPr>
              <a:t>–</a:t>
            </a:r>
            <a:r>
              <a:rPr lang="en-US" sz="1600" dirty="0">
                <a:latin typeface="Courier"/>
                <a:cs typeface="Courier"/>
              </a:rPr>
              <a:t>no-run-if-empty </a:t>
            </a:r>
            <a:r>
              <a:rPr lang="en-US" sz="1600" dirty="0" err="1">
                <a:latin typeface="Courier"/>
                <a:cs typeface="Courier"/>
              </a:rPr>
              <a:t>docker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rmi</a:t>
            </a:r>
            <a:endParaRPr lang="en-U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2871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42326</TotalTime>
  <Words>755</Words>
  <Application>Microsoft Macintosh PowerPoint</Application>
  <PresentationFormat>On-screen Show (4:3)</PresentationFormat>
  <Paragraphs>214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Strategic Overview of Docker in Fifteen Minutes for MAGIC Big Data IWG 7 February 2018</vt:lpstr>
      <vt:lpstr>Container Overview</vt:lpstr>
      <vt:lpstr>Docker Structure</vt:lpstr>
      <vt:lpstr>Container Sub-Structure</vt:lpstr>
      <vt:lpstr>Encourage De-Duplication</vt:lpstr>
      <vt:lpstr>Docker Compose (Static)</vt:lpstr>
      <vt:lpstr>Docker Swarm (Dynamic)</vt:lpstr>
      <vt:lpstr>Docker Ecosystem</vt:lpstr>
      <vt:lpstr>Problem: Garbage Collection</vt:lpstr>
      <vt:lpstr>Problem: Adding Docker to HPC</vt:lpstr>
      <vt:lpstr>Takeaways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Douglas Thain</cp:lastModifiedBy>
  <cp:revision>534</cp:revision>
  <dcterms:created xsi:type="dcterms:W3CDTF">2012-02-01T15:42:36Z</dcterms:created>
  <dcterms:modified xsi:type="dcterms:W3CDTF">2018-02-05T18:37:29Z</dcterms:modified>
</cp:coreProperties>
</file>