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433" r:id="rId2"/>
    <p:sldId id="502" r:id="rId3"/>
    <p:sldId id="501" r:id="rId4"/>
    <p:sldId id="500" r:id="rId5"/>
    <p:sldId id="483" r:id="rId6"/>
    <p:sldId id="481" r:id="rId7"/>
    <p:sldId id="504" r:id="rId8"/>
    <p:sldId id="484" r:id="rId9"/>
    <p:sldId id="487" r:id="rId10"/>
    <p:sldId id="485" r:id="rId11"/>
    <p:sldId id="488" r:id="rId12"/>
    <p:sldId id="489" r:id="rId13"/>
    <p:sldId id="490" r:id="rId14"/>
    <p:sldId id="491" r:id="rId15"/>
    <p:sldId id="476" r:id="rId16"/>
    <p:sldId id="492" r:id="rId17"/>
    <p:sldId id="478" r:id="rId18"/>
    <p:sldId id="493" r:id="rId19"/>
    <p:sldId id="477" r:id="rId20"/>
    <p:sldId id="497" r:id="rId21"/>
    <p:sldId id="495" r:id="rId22"/>
    <p:sldId id="499" r:id="rId23"/>
    <p:sldId id="457" r:id="rId24"/>
    <p:sldId id="503" r:id="rId25"/>
    <p:sldId id="342" r:id="rId26"/>
    <p:sldId id="4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6953" autoAdjust="0"/>
  </p:normalViewPr>
  <p:slideViewPr>
    <p:cSldViewPr snapToGrid="0" snapToObjects="1">
      <p:cViewPr varScale="1">
        <p:scale>
          <a:sx n="80" d="100"/>
          <a:sy n="80" d="100"/>
        </p:scale>
        <p:origin x="1122" y="78"/>
      </p:cViewPr>
      <p:guideLst>
        <p:guide orient="horz" pos="2184"/>
        <p:guide pos="2904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A8FA-4F10-BA4F-9397-563A7C9D5DA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B2A9-2AA2-0D4A-9A68-680D21A8D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4DD8-8757-8F42-AC14-C518CF01D48A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089-368A-7D48-9E13-C5058194D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cse.ohio-state.edu/mlss09/nsf_logo.jpg&amp;imgrefurl=http://www.cse.ohio-state.edu/mlss09/&amp;usg=__zxcUX_lch5XLVcIZHfU-LnOxe0E=&amp;h=692&amp;w=692&amp;sz=173&amp;hl=en&amp;start=1&amp;sig2=3X2k5jwHk0f0y8d74GDuuQ&amp;tbnid=PoXQ4GjK2sVdaM:&amp;tbnh=139&amp;tbnw=139&amp;prev=/images?q=nsf+logo&amp;gbv=2&amp;hl=en&amp;ei=PnuBSonmEdTymQfc3O2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cl.cse.n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thain@nd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67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Reproducibility and Preservation of Scientific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1" y="3344777"/>
            <a:ext cx="8205537" cy="27913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Douglas </a:t>
            </a:r>
            <a:r>
              <a:rPr lang="en-US" dirty="0" err="1" smtClean="0">
                <a:solidFill>
                  <a:schemeClr val="tx1"/>
                </a:solidFill>
              </a:rPr>
              <a:t>Thain</a:t>
            </a:r>
            <a:r>
              <a:rPr lang="en-US" dirty="0" smtClean="0">
                <a:solidFill>
                  <a:schemeClr val="tx1"/>
                </a:solidFill>
              </a:rPr>
              <a:t>, Haiyan </a:t>
            </a:r>
            <a:r>
              <a:rPr lang="en-US" dirty="0" err="1" smtClean="0">
                <a:solidFill>
                  <a:schemeClr val="tx1"/>
                </a:solidFill>
              </a:rPr>
              <a:t>Meng</a:t>
            </a:r>
            <a:r>
              <a:rPr lang="en-US" dirty="0" smtClean="0">
                <a:solidFill>
                  <a:schemeClr val="tx1"/>
                </a:solidFill>
              </a:rPr>
              <a:t>, and Peter </a:t>
            </a:r>
            <a:r>
              <a:rPr lang="en-US" dirty="0" err="1" smtClean="0">
                <a:solidFill>
                  <a:schemeClr val="tx1"/>
                </a:solidFill>
              </a:rPr>
              <a:t>Ivie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Notre Dame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(on behalf of the DASPOS project)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HPDC Workshop, March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Preserve the Mess:</a:t>
            </a:r>
            <a:br>
              <a:rPr lang="en-US" dirty="0" smtClean="0"/>
            </a:br>
            <a:r>
              <a:rPr lang="en-US" dirty="0" smtClean="0"/>
              <a:t>Stick it all into a VM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87015" y="1961147"/>
            <a:ext cx="3827330" cy="3164302"/>
            <a:chOff x="387015" y="1961147"/>
            <a:chExt cx="3827330" cy="3164302"/>
          </a:xfrm>
        </p:grpSpPr>
        <p:sp>
          <p:nvSpPr>
            <p:cNvPr id="11" name="Rounded Rectangle 10"/>
            <p:cNvSpPr/>
            <p:nvPr/>
          </p:nvSpPr>
          <p:spPr>
            <a:xfrm>
              <a:off x="1167062" y="2428290"/>
              <a:ext cx="2334126" cy="26971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16770" y="2610855"/>
              <a:ext cx="986589" cy="938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Sim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43788" y="3789949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5420" y="3789948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99085" y="3785937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167062" y="4596063"/>
              <a:ext cx="2334126" cy="5293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Kernel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015" y="1961147"/>
              <a:ext cx="382733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im.exe input.dat –p 5 –out output.dat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40713" y="1624263"/>
            <a:ext cx="4182970" cy="4608095"/>
            <a:chOff x="4840713" y="1624263"/>
            <a:chExt cx="4182970" cy="4608095"/>
          </a:xfrm>
        </p:grpSpPr>
        <p:sp>
          <p:nvSpPr>
            <p:cNvPr id="72" name="Rounded Rectangle 71"/>
            <p:cNvSpPr/>
            <p:nvPr/>
          </p:nvSpPr>
          <p:spPr>
            <a:xfrm>
              <a:off x="4864052" y="1624263"/>
              <a:ext cx="4159631" cy="46080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840713" y="5628859"/>
              <a:ext cx="4182970" cy="603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 Image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991108" y="1969166"/>
              <a:ext cx="3827330" cy="3164302"/>
              <a:chOff x="387015" y="1961147"/>
              <a:chExt cx="3827330" cy="3164302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167062" y="2428290"/>
                <a:ext cx="2334126" cy="269715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816770" y="2610855"/>
                <a:ext cx="986589" cy="9384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Sim</a:t>
                </a:r>
                <a:endParaRPr lang="en-US" sz="20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3788" y="3789949"/>
                <a:ext cx="469232" cy="481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File</a:t>
                </a:r>
                <a:endParaRPr lang="en-US" sz="14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65420" y="3789948"/>
                <a:ext cx="469232" cy="481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File</a:t>
                </a:r>
                <a:endParaRPr lang="en-US" sz="14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699085" y="3785937"/>
                <a:ext cx="469232" cy="481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File</a:t>
                </a:r>
                <a:endParaRPr lang="en-US" sz="1400" dirty="0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167062" y="4596063"/>
                <a:ext cx="2334126" cy="5293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Kernel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87015" y="1961147"/>
                <a:ext cx="3827330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im.exe input.dat –p 5 –out output.dat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2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Preserve the Mess:</a:t>
            </a:r>
            <a:br>
              <a:rPr lang="en-US" dirty="0" smtClean="0"/>
            </a:br>
            <a:r>
              <a:rPr lang="en-US" dirty="0" smtClean="0"/>
              <a:t>Stick it </a:t>
            </a:r>
            <a:r>
              <a:rPr lang="en-US" dirty="0" smtClean="0"/>
              <a:t>all into </a:t>
            </a:r>
            <a:r>
              <a:rPr lang="en-US" dirty="0" smtClean="0"/>
              <a:t>a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good place to start, however:</a:t>
            </a:r>
          </a:p>
          <a:p>
            <a:pPr lvl="1"/>
            <a:r>
              <a:rPr lang="en-US" dirty="0" smtClean="0"/>
              <a:t>Captures more things than necessary.</a:t>
            </a:r>
          </a:p>
          <a:p>
            <a:pPr lvl="1"/>
            <a:r>
              <a:rPr lang="en-US" dirty="0" smtClean="0"/>
              <a:t>For many experiments will duplicate large amounts of software/data in the VM images.</a:t>
            </a:r>
          </a:p>
          <a:p>
            <a:pPr lvl="1"/>
            <a:r>
              <a:rPr lang="en-US" dirty="0" smtClean="0"/>
              <a:t>Hard to disentangle things logically – what if you want to run the same experiment with some component of the OS/software/data </a:t>
            </a:r>
            <a:r>
              <a:rPr lang="en-US" dirty="0" smtClean="0"/>
              <a:t>changed?</a:t>
            </a:r>
            <a:endParaRPr lang="en-US" dirty="0" smtClean="0"/>
          </a:p>
          <a:p>
            <a:pPr lvl="1"/>
            <a:r>
              <a:rPr lang="en-US" dirty="0" smtClean="0"/>
              <a:t>Doesn’t capture network interactions.</a:t>
            </a:r>
          </a:p>
          <a:p>
            <a:pPr lvl="1"/>
            <a:r>
              <a:rPr lang="en-US" dirty="0" smtClean="0"/>
              <a:t>May be coupled to specific a VM technology.</a:t>
            </a:r>
          </a:p>
          <a:p>
            <a:pPr lvl="1"/>
            <a:r>
              <a:rPr lang="en-US" dirty="0" smtClean="0"/>
              <a:t>VMs are not the place to archive data.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Preserve the Mess:</a:t>
            </a:r>
            <a:br>
              <a:rPr lang="en-US" dirty="0" smtClean="0"/>
            </a:br>
            <a:r>
              <a:rPr lang="en-US" dirty="0" smtClean="0"/>
              <a:t>Trace All Interactions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87015" y="1961147"/>
            <a:ext cx="3827330" cy="3164302"/>
            <a:chOff x="387015" y="1961147"/>
            <a:chExt cx="3827330" cy="3164302"/>
          </a:xfrm>
        </p:grpSpPr>
        <p:sp>
          <p:nvSpPr>
            <p:cNvPr id="11" name="Rounded Rectangle 10"/>
            <p:cNvSpPr/>
            <p:nvPr/>
          </p:nvSpPr>
          <p:spPr>
            <a:xfrm>
              <a:off x="1167062" y="2428290"/>
              <a:ext cx="2334126" cy="269715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16770" y="2610855"/>
              <a:ext cx="986589" cy="938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Sim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43788" y="3789949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5420" y="3789948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99085" y="3785937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167062" y="4596063"/>
              <a:ext cx="2334126" cy="5293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Kernel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015" y="1961147"/>
              <a:ext cx="382733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im.exe input.dat –p 5 –out output.dat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69364" y="3140240"/>
            <a:ext cx="1843606" cy="2247075"/>
            <a:chOff x="3569364" y="3140240"/>
            <a:chExt cx="1843606" cy="2247075"/>
          </a:xfrm>
        </p:grpSpPr>
        <p:sp>
          <p:nvSpPr>
            <p:cNvPr id="3" name="Oval 2"/>
            <p:cNvSpPr/>
            <p:nvPr/>
          </p:nvSpPr>
          <p:spPr>
            <a:xfrm>
              <a:off x="4106058" y="3140240"/>
              <a:ext cx="1079550" cy="934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Parrot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569364" y="3380874"/>
              <a:ext cx="497308" cy="4050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3878" y="4186986"/>
              <a:ext cx="15990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Observe all</a:t>
              </a:r>
            </a:p>
            <a:p>
              <a:pPr algn="ctr"/>
              <a:r>
                <a:rPr lang="en-US" dirty="0" smtClean="0"/>
                <a:t>System calls</a:t>
              </a:r>
            </a:p>
            <a:p>
              <a:pPr algn="ctr"/>
              <a:r>
                <a:rPr lang="en-US" dirty="0" smtClean="0"/>
                <a:t>At runtime</a:t>
              </a:r>
              <a:r>
                <a:rPr lang="en-US" dirty="0" smtClean="0"/>
                <a:t>.</a:t>
              </a:r>
            </a:p>
            <a:p>
              <a:pPr algn="ctr"/>
              <a:r>
                <a:rPr lang="en-US" dirty="0" smtClean="0"/>
                <a:t>(also CDE/PTU)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3768" y="1969167"/>
            <a:ext cx="3827330" cy="4633067"/>
            <a:chOff x="5243768" y="1969167"/>
            <a:chExt cx="3827330" cy="4633067"/>
          </a:xfrm>
        </p:grpSpPr>
        <p:sp>
          <p:nvSpPr>
            <p:cNvPr id="25" name="Right Arrow 24"/>
            <p:cNvSpPr/>
            <p:nvPr/>
          </p:nvSpPr>
          <p:spPr>
            <a:xfrm>
              <a:off x="5346026" y="3388892"/>
              <a:ext cx="497308" cy="4050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23815" y="2422723"/>
              <a:ext cx="2334126" cy="232975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73523" y="2618875"/>
              <a:ext cx="986589" cy="938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Sim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00541" y="3797969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55838" y="3793957"/>
              <a:ext cx="469232" cy="481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File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43768" y="1969167"/>
              <a:ext cx="382733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im.exe input.dat –p 5 –out output.dat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29" idx="0"/>
              <a:endCxn id="28" idx="3"/>
            </p:cNvCxnSpPr>
            <p:nvPr/>
          </p:nvCxnSpPr>
          <p:spPr>
            <a:xfrm flipV="1">
              <a:off x="6535157" y="3419904"/>
              <a:ext cx="282849" cy="3780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8" idx="5"/>
            </p:cNvCxnSpPr>
            <p:nvPr/>
          </p:nvCxnSpPr>
          <p:spPr>
            <a:xfrm>
              <a:off x="7515629" y="3419904"/>
              <a:ext cx="274825" cy="3569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28516" y="4997114"/>
              <a:ext cx="3306867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http://some.archive.com/mydata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39" idx="0"/>
              <a:endCxn id="28" idx="4"/>
            </p:cNvCxnSpPr>
            <p:nvPr/>
          </p:nvCxnSpPr>
          <p:spPr>
            <a:xfrm flipH="1" flipV="1">
              <a:off x="7166818" y="3557339"/>
              <a:ext cx="15132" cy="14397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96694" y="5678904"/>
              <a:ext cx="3102138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portable package that can be re-executed using </a:t>
              </a:r>
              <a:r>
                <a:rPr lang="en-US" dirty="0" err="1" smtClean="0"/>
                <a:t>Docker</a:t>
              </a:r>
              <a:r>
                <a:rPr lang="en-US" dirty="0" smtClean="0"/>
                <a:t>, Parrot, or Amazon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05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Preserve the Mess:</a:t>
            </a:r>
            <a:br>
              <a:rPr lang="en-US" dirty="0" smtClean="0"/>
            </a:br>
            <a:r>
              <a:rPr lang="en-US" dirty="0" smtClean="0"/>
              <a:t>Trace </a:t>
            </a:r>
            <a:r>
              <a:rPr lang="en-US" dirty="0" smtClean="0"/>
              <a:t>All </a:t>
            </a:r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Solves some problems:</a:t>
            </a:r>
          </a:p>
          <a:p>
            <a:pPr lvl="1"/>
            <a:r>
              <a:rPr lang="en-US" dirty="0" smtClean="0"/>
              <a:t>Only captures what is actually used.</a:t>
            </a:r>
          </a:p>
          <a:p>
            <a:pPr lvl="1"/>
            <a:r>
              <a:rPr lang="en-US" dirty="0" smtClean="0"/>
              <a:t>Once captured, not coupled to a technology.</a:t>
            </a:r>
          </a:p>
          <a:p>
            <a:pPr lvl="1"/>
            <a:r>
              <a:rPr lang="en-US" dirty="0" smtClean="0"/>
              <a:t>Observes network dependencies.</a:t>
            </a:r>
          </a:p>
          <a:p>
            <a:r>
              <a:rPr lang="en-US" dirty="0" smtClean="0"/>
              <a:t>But not all of them:</a:t>
            </a:r>
          </a:p>
          <a:p>
            <a:pPr lvl="1"/>
            <a:r>
              <a:rPr lang="en-US" dirty="0" smtClean="0"/>
              <a:t>For many experiments will duplicate large amounts of software/data in the VM/package images.</a:t>
            </a:r>
          </a:p>
          <a:p>
            <a:pPr lvl="1"/>
            <a:r>
              <a:rPr lang="en-US" dirty="0" smtClean="0"/>
              <a:t>Hard to disentangle things logically – what if you want to run the same experiment with some component of the OS/software/data changed.</a:t>
            </a:r>
          </a:p>
          <a:p>
            <a:pPr lvl="1"/>
            <a:r>
              <a:rPr lang="en-US" dirty="0" smtClean="0"/>
              <a:t>VMs/packages are not the place to archive data.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87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really want: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b="1" i="1" dirty="0" smtClean="0"/>
              <a:t>structured</a:t>
            </a:r>
            <a:r>
              <a:rPr lang="en-US" dirty="0" smtClean="0"/>
              <a:t> way to compose an application with all of its dependencies.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Enable preservation, but also re-use of data and images for efficiency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94" y="9942"/>
            <a:ext cx="4319337" cy="1143000"/>
          </a:xfrm>
        </p:spPr>
        <p:txBody>
          <a:bodyPr/>
          <a:lstStyle/>
          <a:p>
            <a:r>
              <a:rPr lang="en-US" dirty="0" smtClean="0"/>
              <a:t>Umbrella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914" y="567538"/>
            <a:ext cx="3826046" cy="59093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kernel = {</a:t>
            </a:r>
            <a:br>
              <a:rPr lang="en-US" dirty="0" smtClean="0"/>
            </a:br>
            <a:r>
              <a:rPr lang="en-US" dirty="0" smtClean="0"/>
              <a:t>	name = “Linux”;</a:t>
            </a:r>
          </a:p>
          <a:p>
            <a:r>
              <a:rPr lang="en-US" dirty="0"/>
              <a:t>	</a:t>
            </a:r>
            <a:r>
              <a:rPr lang="en-US" dirty="0" smtClean="0"/>
              <a:t>version = “83.21.blue.42”</a:t>
            </a:r>
          </a:p>
          <a:p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err="1" smtClean="0"/>
              <a:t>opsys</a:t>
            </a:r>
            <a:r>
              <a:rPr lang="en-US" dirty="0" smtClean="0"/>
              <a:t> = {</a:t>
            </a:r>
          </a:p>
          <a:p>
            <a:r>
              <a:rPr lang="en-US" dirty="0" smtClean="0"/>
              <a:t>	name = “</a:t>
            </a:r>
            <a:r>
              <a:rPr lang="en-US" dirty="0" err="1" smtClean="0"/>
              <a:t>RedHat</a:t>
            </a:r>
            <a:r>
              <a:rPr lang="en-US" dirty="0" smtClean="0"/>
              <a:t>”;</a:t>
            </a:r>
          </a:p>
          <a:p>
            <a:r>
              <a:rPr lang="en-US" dirty="0"/>
              <a:t>	</a:t>
            </a:r>
            <a:r>
              <a:rPr lang="en-US" dirty="0" smtClean="0"/>
              <a:t>version = “6.1”</a:t>
            </a:r>
          </a:p>
          <a:p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software = {</a:t>
            </a:r>
          </a:p>
          <a:p>
            <a:r>
              <a:rPr lang="en-US" dirty="0" smtClean="0"/>
              <a:t>	simulator = {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mount = “/soft/</a:t>
            </a:r>
            <a:r>
              <a:rPr lang="en-US" dirty="0" err="1" smtClean="0"/>
              <a:t>sim</a:t>
            </a:r>
            <a:r>
              <a:rPr lang="en-US" dirty="0" smtClean="0"/>
              <a:t>”;</a:t>
            </a:r>
          </a:p>
          <a:p>
            <a:r>
              <a:rPr lang="en-US" dirty="0"/>
              <a:t>	</a:t>
            </a:r>
            <a:r>
              <a:rPr lang="en-US" dirty="0" smtClean="0"/>
              <a:t>	name = “mysim-3.1”;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data = {</a:t>
            </a:r>
          </a:p>
          <a:p>
            <a:r>
              <a:rPr lang="en-US" dirty="0" smtClean="0"/>
              <a:t>	input = {</a:t>
            </a:r>
          </a:p>
          <a:p>
            <a:r>
              <a:rPr lang="en-US" dirty="0"/>
              <a:t>	</a:t>
            </a:r>
            <a:r>
              <a:rPr lang="en-US" dirty="0" smtClean="0"/>
              <a:t>	mount = “/data/input”; </a:t>
            </a:r>
            <a:endParaRPr lang="en-US" dirty="0"/>
          </a:p>
          <a:p>
            <a:r>
              <a:rPr lang="en-US" dirty="0" smtClean="0"/>
              <a:t>		</a:t>
            </a:r>
            <a:r>
              <a:rPr lang="en-US" dirty="0" err="1" smtClean="0"/>
              <a:t>url</a:t>
            </a:r>
            <a:r>
              <a:rPr lang="en-US" dirty="0" smtClean="0"/>
              <a:t> = “http://some.url”; }</a:t>
            </a:r>
          </a:p>
          <a:p>
            <a:r>
              <a:rPr lang="en-US" dirty="0"/>
              <a:t>	</a:t>
            </a:r>
            <a:r>
              <a:rPr lang="en-US" dirty="0" err="1" smtClean="0"/>
              <a:t>calib</a:t>
            </a:r>
            <a:r>
              <a:rPr lang="en-US" dirty="0" smtClean="0"/>
              <a:t> =  {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mount = “/data/</a:t>
            </a:r>
            <a:r>
              <a:rPr lang="en-US" dirty="0" err="1" smtClean="0"/>
              <a:t>calib</a:t>
            </a:r>
            <a:r>
              <a:rPr lang="en-US" dirty="0" smtClean="0"/>
              <a:t>”;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n-US" dirty="0"/>
              <a:t>= “http</a:t>
            </a:r>
            <a:r>
              <a:rPr lang="en-US" dirty="0" smtClean="0"/>
              <a:t>://other.url”; } 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758" y="1167063"/>
            <a:ext cx="344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mbrella run myenv1.json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08222" y="89972"/>
            <a:ext cx="13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myenv1.json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610100" y="5029200"/>
            <a:ext cx="4076699" cy="1515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01388" y="531795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97376" y="585536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25648" y="5321970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21636" y="5823287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54053" y="1979111"/>
            <a:ext cx="2526631" cy="23041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54052" y="3424991"/>
            <a:ext cx="2526632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54052" y="3862137"/>
            <a:ext cx="2526632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83.21.blue.42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943593" y="2194730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89355" y="2856465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789819" y="2841460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calib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3742" y="4527429"/>
            <a:ext cx="277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Data </a:t>
            </a:r>
            <a:r>
              <a:rPr lang="en-US" sz="2400" dirty="0" smtClean="0"/>
              <a:t>Archives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9864" y="5029200"/>
            <a:ext cx="7976936" cy="1515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2518" y="531795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58506" y="585536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170823" y="534603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6811" y="5847351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43611" y="4521411"/>
            <a:ext cx="265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Data </a:t>
            </a:r>
            <a:r>
              <a:rPr lang="en-US" sz="2400" dirty="0"/>
              <a:t>A</a:t>
            </a:r>
            <a:r>
              <a:rPr lang="en-US" sz="2400" dirty="0" smtClean="0"/>
              <a:t>rchive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2570741" y="532597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input1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66729" y="586338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calib1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66937" y="534602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input2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62926" y="585937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calib2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74896" y="5338011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83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706978" y="5851363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84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79317" y="2432902"/>
            <a:ext cx="1443785" cy="1678406"/>
            <a:chOff x="1079317" y="2432902"/>
            <a:chExt cx="1443785" cy="1678406"/>
          </a:xfrm>
        </p:grpSpPr>
        <p:sp>
          <p:nvSpPr>
            <p:cNvPr id="34" name="Rounded Rectangle 33"/>
            <p:cNvSpPr/>
            <p:nvPr/>
          </p:nvSpPr>
          <p:spPr>
            <a:xfrm>
              <a:off x="1103375" y="3249045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RedHat</a:t>
              </a:r>
              <a:r>
                <a:rPr lang="en-US" dirty="0" smtClean="0"/>
                <a:t> 6.1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12900" y="3690203"/>
              <a:ext cx="1410202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83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91346" y="2827940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r>
                <a:rPr lang="en-US" dirty="0" smtClean="0"/>
                <a:t> 3.1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079317" y="2432902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input1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4919" y="195143"/>
            <a:ext cx="864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Umbrella specifies a reproducible environment while avoiding duplication and enabling precise adjustments.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814193" y="1691014"/>
            <a:ext cx="2051395" cy="2486444"/>
            <a:chOff x="814193" y="1691014"/>
            <a:chExt cx="2051395" cy="2486444"/>
          </a:xfrm>
        </p:grpSpPr>
        <p:sp>
          <p:nvSpPr>
            <p:cNvPr id="31" name="Rounded Rectangle 30"/>
            <p:cNvSpPr/>
            <p:nvPr/>
          </p:nvSpPr>
          <p:spPr>
            <a:xfrm>
              <a:off x="884321" y="2326597"/>
              <a:ext cx="1870911" cy="18508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193" y="1691014"/>
              <a:ext cx="2051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the experiment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579328" y="1546187"/>
            <a:ext cx="2070952" cy="2638798"/>
            <a:chOff x="3579328" y="1546187"/>
            <a:chExt cx="2070952" cy="2638798"/>
          </a:xfrm>
        </p:grpSpPr>
        <p:sp>
          <p:nvSpPr>
            <p:cNvPr id="32" name="Rounded Rectangle 31"/>
            <p:cNvSpPr/>
            <p:nvPr/>
          </p:nvSpPr>
          <p:spPr>
            <a:xfrm>
              <a:off x="3647572" y="2334124"/>
              <a:ext cx="1870911" cy="18508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9328" y="1546187"/>
              <a:ext cx="2070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thing, but use</a:t>
              </a:r>
            </a:p>
            <a:p>
              <a:r>
                <a:rPr lang="en-US" dirty="0" smtClean="0"/>
                <a:t>different input data.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398793" y="1548275"/>
            <a:ext cx="1870911" cy="2620667"/>
            <a:chOff x="6398793" y="1548275"/>
            <a:chExt cx="1870911" cy="2620667"/>
          </a:xfrm>
        </p:grpSpPr>
        <p:sp>
          <p:nvSpPr>
            <p:cNvPr id="33" name="Rounded Rectangle 32"/>
            <p:cNvSpPr/>
            <p:nvPr/>
          </p:nvSpPr>
          <p:spPr>
            <a:xfrm>
              <a:off x="6398793" y="2318081"/>
              <a:ext cx="1870911" cy="18508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2396" y="1548275"/>
              <a:ext cx="16700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thing, but</a:t>
              </a:r>
            </a:p>
            <a:p>
              <a:r>
                <a:rPr lang="en-US" dirty="0"/>
                <a:t>u</a:t>
              </a:r>
              <a:r>
                <a:rPr lang="en-US" dirty="0" smtClean="0"/>
                <a:t>pdate the OS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2177" y="2434990"/>
            <a:ext cx="1443785" cy="1678406"/>
            <a:chOff x="3862177" y="2434990"/>
            <a:chExt cx="1443785" cy="1678406"/>
          </a:xfrm>
        </p:grpSpPr>
        <p:sp>
          <p:nvSpPr>
            <p:cNvPr id="40" name="Rounded Rectangle 39"/>
            <p:cNvSpPr/>
            <p:nvPr/>
          </p:nvSpPr>
          <p:spPr>
            <a:xfrm>
              <a:off x="3886235" y="3251133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RedHat</a:t>
              </a:r>
              <a:r>
                <a:rPr lang="en-US" dirty="0" smtClean="0"/>
                <a:t> 6.1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895760" y="3692291"/>
              <a:ext cx="1410202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83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74206" y="2830028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r>
                <a:rPr lang="en-US" dirty="0" smtClean="0"/>
                <a:t> 3.1</a:t>
              </a: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862177" y="2434990"/>
              <a:ext cx="1419727" cy="4211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input2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07459" y="2412026"/>
            <a:ext cx="1443785" cy="1678406"/>
            <a:chOff x="6607459" y="2412026"/>
            <a:chExt cx="1443785" cy="1678406"/>
          </a:xfrm>
        </p:grpSpPr>
        <p:sp>
          <p:nvSpPr>
            <p:cNvPr id="44" name="Rounded Rectangle 43"/>
            <p:cNvSpPr/>
            <p:nvPr/>
          </p:nvSpPr>
          <p:spPr>
            <a:xfrm>
              <a:off x="6631517" y="3228169"/>
              <a:ext cx="1419727" cy="42110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RedHat</a:t>
              </a:r>
              <a:r>
                <a:rPr lang="en-US" dirty="0" smtClean="0">
                  <a:solidFill>
                    <a:schemeClr val="tx1"/>
                  </a:solidFill>
                </a:rPr>
                <a:t> 6.2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641042" y="3669327"/>
              <a:ext cx="1410202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83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619488" y="2807064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r>
                <a:rPr lang="en-US" dirty="0" smtClean="0"/>
                <a:t> 3.1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607459" y="2412026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5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 is More Important</a:t>
            </a:r>
            <a:br>
              <a:rPr lang="en-US" dirty="0" smtClean="0"/>
            </a:br>
            <a:r>
              <a:rPr lang="en-US" dirty="0" smtClean="0"/>
              <a:t>Than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4453" cy="4920916"/>
          </a:xfrm>
        </p:spPr>
        <p:txBody>
          <a:bodyPr>
            <a:normAutofit/>
          </a:bodyPr>
          <a:lstStyle/>
          <a:p>
            <a:r>
              <a:rPr lang="en-US" dirty="0" smtClean="0"/>
              <a:t>Current version of Umbrella can work with:</a:t>
            </a:r>
          </a:p>
          <a:p>
            <a:pPr lvl="1"/>
            <a:r>
              <a:rPr lang="en-US" dirty="0" err="1" smtClean="0"/>
              <a:t>Docker</a:t>
            </a:r>
            <a:r>
              <a:rPr lang="en-US" dirty="0" smtClean="0"/>
              <a:t> – create container, mount volumes.</a:t>
            </a:r>
          </a:p>
          <a:p>
            <a:pPr lvl="1"/>
            <a:r>
              <a:rPr lang="en-US" dirty="0"/>
              <a:t>Parrot – Download </a:t>
            </a:r>
            <a:r>
              <a:rPr lang="en-US" dirty="0" err="1"/>
              <a:t>tarballs</a:t>
            </a:r>
            <a:r>
              <a:rPr lang="en-US" dirty="0"/>
              <a:t>, mount at runtime.</a:t>
            </a:r>
          </a:p>
          <a:p>
            <a:pPr lvl="1"/>
            <a:r>
              <a:rPr lang="en-US" dirty="0" smtClean="0"/>
              <a:t>Amazon – allocate VM, copy and unpack </a:t>
            </a:r>
            <a:r>
              <a:rPr lang="en-US" dirty="0" err="1" smtClean="0"/>
              <a:t>tarballs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Condor – Request compatible machine.</a:t>
            </a:r>
          </a:p>
          <a:p>
            <a:r>
              <a:rPr lang="en-US" dirty="0" smtClean="0"/>
              <a:t>More ways will be possible in the future as technologies come and go.</a:t>
            </a:r>
          </a:p>
          <a:p>
            <a:r>
              <a:rPr lang="en-US" dirty="0" smtClean="0"/>
              <a:t>Key requirement: Efficient runtime composition, rather than </a:t>
            </a:r>
            <a:r>
              <a:rPr lang="en-US" dirty="0" smtClean="0"/>
              <a:t>copying.  (Compare to </a:t>
            </a:r>
            <a:r>
              <a:rPr lang="en-US" dirty="0" err="1" smtClean="0"/>
              <a:t>Dockerfile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construct complex workflows from these building blocks?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PRUNE – Preservation Run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0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Problem: Our user interfaces do not accurately capture the dependencies or the environment of the codes that we run. </a:t>
            </a:r>
          </a:p>
          <a:p>
            <a:r>
              <a:rPr lang="en-US" dirty="0" smtClean="0"/>
              <a:t>Can we improve upon the standard command-line shell interface to make it reproducible?</a:t>
            </a:r>
          </a:p>
          <a:p>
            <a:r>
              <a:rPr lang="en-US" dirty="0" smtClean="0"/>
              <a:t>Re-use a good idea: functional representation.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output = </a:t>
            </a:r>
            <a:r>
              <a:rPr lang="en-US" b="1" dirty="0" err="1" smtClean="0"/>
              <a:t>mysim</a:t>
            </a:r>
            <a:r>
              <a:rPr lang="en-US" b="1" dirty="0" smtClean="0"/>
              <a:t>( input, </a:t>
            </a:r>
            <a:r>
              <a:rPr lang="en-US" b="1" dirty="0" err="1" smtClean="0"/>
              <a:t>calib</a:t>
            </a:r>
            <a:r>
              <a:rPr lang="en-US" b="1" dirty="0" smtClean="0"/>
              <a:t> ) USING ENV </a:t>
            </a:r>
            <a:r>
              <a:rPr lang="en-US" b="1" dirty="0" err="1" smtClean="0"/>
              <a:t>myenv.json</a:t>
            </a:r>
            <a:endParaRPr lang="en-US" b="1" dirty="0" smtClean="0"/>
          </a:p>
          <a:p>
            <a:r>
              <a:rPr lang="en-US" dirty="0" smtClean="0"/>
              <a:t>Build on ideas from </a:t>
            </a:r>
            <a:r>
              <a:rPr lang="en-US" dirty="0" err="1" smtClean="0"/>
              <a:t>GridDB</a:t>
            </a:r>
            <a:r>
              <a:rPr lang="en-US" dirty="0" smtClean="0"/>
              <a:t>, VDL, Swift, </a:t>
            </a:r>
            <a:r>
              <a:rPr lang="en-US" dirty="0" err="1" smtClean="0"/>
              <a:t>Taverna</a:t>
            </a:r>
            <a:r>
              <a:rPr lang="en-US" dirty="0" smtClean="0"/>
              <a:t>, Galaxy, but focus is on precise reproduction, not on performance.  (Coarse granularity.)</a:t>
            </a:r>
          </a:p>
        </p:txBody>
      </p:sp>
    </p:spTree>
    <p:extLst>
      <p:ext uri="{BB962C8B-B14F-4D97-AF65-F5344CB8AC3E}">
        <p14:creationId xmlns:p14="http://schemas.microsoft.com/office/powerpoint/2010/main" val="256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2" y="163425"/>
            <a:ext cx="519888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The Cooperative Computing Lab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32235" y="551728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 l="19966" t="16183" r="29358" b="8474"/>
          <a:stretch>
            <a:fillRect/>
          </a:stretch>
        </p:blipFill>
        <p:spPr bwMode="auto">
          <a:xfrm>
            <a:off x="5582652" y="433152"/>
            <a:ext cx="3260556" cy="302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 l="20118" t="18672" r="29511" b="7091"/>
          <a:stretch>
            <a:fillRect/>
          </a:stretch>
        </p:blipFill>
        <p:spPr bwMode="auto">
          <a:xfrm>
            <a:off x="5582650" y="3461931"/>
            <a:ext cx="3260558" cy="30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8249" y="1081959"/>
            <a:ext cx="5198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 of Notre Dame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://www3.nd.edu/%7Eccl/research/people/group/ccl-june2013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45" y="2153238"/>
            <a:ext cx="4463676" cy="3347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5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PRUNE – Preservation Run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0" y="1732548"/>
            <a:ext cx="7988973" cy="4957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PUT “/</a:t>
            </a:r>
            <a:r>
              <a:rPr lang="en-US" dirty="0" err="1" smtClean="0"/>
              <a:t>tmp</a:t>
            </a:r>
            <a:r>
              <a:rPr lang="en-US" dirty="0" smtClean="0"/>
              <a:t>/input1.dat” AS “input1”	</a:t>
            </a:r>
            <a:r>
              <a:rPr lang="en-US" dirty="0" smtClean="0">
                <a:solidFill>
                  <a:schemeClr val="accent2"/>
                </a:solidFill>
              </a:rPr>
              <a:t>[gets id 3ba8c2]</a:t>
            </a:r>
          </a:p>
          <a:p>
            <a:pPr marL="0" indent="0">
              <a:buNone/>
            </a:pPr>
            <a:r>
              <a:rPr lang="en-US" dirty="0" smtClean="0"/>
              <a:t>PUT “/</a:t>
            </a:r>
            <a:r>
              <a:rPr lang="en-US" dirty="0" err="1" smtClean="0"/>
              <a:t>tmp</a:t>
            </a:r>
            <a:r>
              <a:rPr lang="en-US" dirty="0" smtClean="0"/>
              <a:t>/input2.dat” AS “input2”	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</a:rPr>
              <a:t>gets id </a:t>
            </a:r>
            <a:r>
              <a:rPr lang="en-US" dirty="0" smtClean="0">
                <a:solidFill>
                  <a:schemeClr val="accent2"/>
                </a:solidFill>
              </a:rPr>
              <a:t>dab209]</a:t>
            </a:r>
          </a:p>
          <a:p>
            <a:pPr marL="0" indent="0">
              <a:buNone/>
            </a:pPr>
            <a:r>
              <a:rPr lang="en-US" dirty="0" smtClean="0"/>
              <a:t>PUT “/</a:t>
            </a:r>
            <a:r>
              <a:rPr lang="en-US" dirty="0" err="1" smtClean="0"/>
              <a:t>tmp</a:t>
            </a:r>
            <a:r>
              <a:rPr lang="en-US" dirty="0" smtClean="0"/>
              <a:t>/calib.dat” AS “</a:t>
            </a:r>
            <a:r>
              <a:rPr lang="en-US" dirty="0" err="1" smtClean="0"/>
              <a:t>calib</a:t>
            </a:r>
            <a:r>
              <a:rPr lang="en-US" dirty="0" smtClean="0"/>
              <a:t>”		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</a:rPr>
              <a:t>gets id </a:t>
            </a:r>
            <a:r>
              <a:rPr lang="en-US" dirty="0" smtClean="0">
                <a:solidFill>
                  <a:schemeClr val="accent2"/>
                </a:solidFill>
              </a:rPr>
              <a:t>64c2fa]</a:t>
            </a:r>
          </a:p>
          <a:p>
            <a:pPr marL="0" indent="0">
              <a:buNone/>
            </a:pPr>
            <a:r>
              <a:rPr lang="en-US" dirty="0" smtClean="0"/>
              <a:t>PUT “</a:t>
            </a:r>
            <a:r>
              <a:rPr lang="en-US" dirty="0" err="1" smtClean="0"/>
              <a:t>sim.function</a:t>
            </a:r>
            <a:r>
              <a:rPr lang="en-US" dirty="0" smtClean="0"/>
              <a:t>” AS “</a:t>
            </a:r>
            <a:r>
              <a:rPr lang="en-US" dirty="0" err="1" smtClean="0"/>
              <a:t>sim</a:t>
            </a:r>
            <a:r>
              <a:rPr lang="en-US" dirty="0" smtClean="0"/>
              <a:t>”		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</a:rPr>
              <a:t>gets id </a:t>
            </a:r>
            <a:r>
              <a:rPr lang="en-US" dirty="0" smtClean="0">
                <a:solidFill>
                  <a:schemeClr val="accent2"/>
                </a:solidFill>
              </a:rPr>
              <a:t>fffda7]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out1 = </a:t>
            </a:r>
            <a:r>
              <a:rPr lang="en-US" dirty="0" err="1" smtClean="0"/>
              <a:t>sim</a:t>
            </a:r>
            <a:r>
              <a:rPr lang="en-US" dirty="0" smtClean="0"/>
              <a:t>( input1, </a:t>
            </a:r>
            <a:r>
              <a:rPr lang="en-US" dirty="0" err="1" smtClean="0"/>
              <a:t>calib</a:t>
            </a:r>
            <a:r>
              <a:rPr lang="en-US" dirty="0"/>
              <a:t> </a:t>
            </a:r>
            <a:r>
              <a:rPr lang="en-US" dirty="0" smtClean="0"/>
              <a:t>) IN ENV myenv1.json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[out1 is bab598]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out2 </a:t>
            </a:r>
            <a:r>
              <a:rPr lang="en-US" dirty="0"/>
              <a:t>= </a:t>
            </a:r>
            <a:r>
              <a:rPr lang="en-US" dirty="0" err="1" smtClean="0"/>
              <a:t>sim</a:t>
            </a:r>
            <a:r>
              <a:rPr lang="en-US" dirty="0" smtClean="0"/>
              <a:t>( </a:t>
            </a:r>
            <a:r>
              <a:rPr lang="en-US" dirty="0"/>
              <a:t>input1, </a:t>
            </a:r>
            <a:r>
              <a:rPr lang="en-US" dirty="0" err="1" smtClean="0"/>
              <a:t>calib</a:t>
            </a:r>
            <a:r>
              <a:rPr lang="en-US" dirty="0" smtClean="0"/>
              <a:t> )</a:t>
            </a:r>
            <a:r>
              <a:rPr lang="en-US" dirty="0"/>
              <a:t> </a:t>
            </a:r>
            <a:r>
              <a:rPr lang="en-US" dirty="0" smtClean="0"/>
              <a:t>IN ENV myenv2.json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[out2 is 392caf]</a:t>
            </a:r>
          </a:p>
          <a:p>
            <a:pPr marL="0" indent="0">
              <a:buNone/>
            </a:pPr>
            <a:r>
              <a:rPr lang="en-US" dirty="0" smtClean="0"/>
              <a:t>out3 </a:t>
            </a:r>
            <a:r>
              <a:rPr lang="en-US" dirty="0"/>
              <a:t>= </a:t>
            </a:r>
            <a:r>
              <a:rPr lang="en-US" dirty="0" err="1" smtClean="0"/>
              <a:t>sim</a:t>
            </a:r>
            <a:r>
              <a:rPr lang="en-US" dirty="0" smtClean="0"/>
              <a:t>( input2, </a:t>
            </a:r>
            <a:r>
              <a:rPr lang="en-US" dirty="0" err="1" smtClean="0"/>
              <a:t>calib</a:t>
            </a:r>
            <a:r>
              <a:rPr lang="en-US" dirty="0" smtClean="0"/>
              <a:t> )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ENV myenv2.json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[out3 is 232768]</a:t>
            </a:r>
          </a:p>
        </p:txBody>
      </p:sp>
    </p:spTree>
    <p:extLst>
      <p:ext uri="{BB962C8B-B14F-4D97-AF65-F5344CB8AC3E}">
        <p14:creationId xmlns:p14="http://schemas.microsoft.com/office/powerpoint/2010/main" val="27713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9864" y="5029200"/>
            <a:ext cx="7976936" cy="1515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2518" y="531795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58506" y="585536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170823" y="534603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6811" y="5847351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43611" y="4521411"/>
            <a:ext cx="265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Data </a:t>
            </a:r>
            <a:r>
              <a:rPr lang="en-US" sz="2400" dirty="0"/>
              <a:t>A</a:t>
            </a:r>
            <a:r>
              <a:rPr lang="en-US" sz="2400" dirty="0" smtClean="0"/>
              <a:t>rchive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2570741" y="532597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input1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66729" y="586338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calib1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66937" y="534602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outpu11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62926" y="585937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myenv1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74896" y="5338011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83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706978" y="5851363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84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919" y="195143"/>
            <a:ext cx="8640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PRUNE connects together precisely reproducible executions and gives each item a unique identifier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3989462" y="3222220"/>
            <a:ext cx="1100397" cy="50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myenv1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989461" y="2081717"/>
            <a:ext cx="1100397" cy="11405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076209" y="2168341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input1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2069421" y="2857083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5530509" y="241993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 1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89148" y="2378894"/>
            <a:ext cx="1515989" cy="688742"/>
            <a:chOff x="3489148" y="2378894"/>
            <a:chExt cx="1515989" cy="688742"/>
          </a:xfrm>
        </p:grpSpPr>
        <p:sp>
          <p:nvSpPr>
            <p:cNvPr id="59" name="Rounded Rectangle 58"/>
            <p:cNvSpPr/>
            <p:nvPr/>
          </p:nvSpPr>
          <p:spPr>
            <a:xfrm>
              <a:off x="4081473" y="2404964"/>
              <a:ext cx="923664" cy="4521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5" name="Straight Arrow Connector 4"/>
            <p:cNvCxnSpPr>
              <a:stCxn id="56" idx="3"/>
              <a:endCxn id="59" idx="1"/>
            </p:cNvCxnSpPr>
            <p:nvPr/>
          </p:nvCxnSpPr>
          <p:spPr>
            <a:xfrm>
              <a:off x="3495936" y="2378894"/>
              <a:ext cx="585537" cy="252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7" idx="3"/>
              <a:endCxn id="59" idx="1"/>
            </p:cNvCxnSpPr>
            <p:nvPr/>
          </p:nvCxnSpPr>
          <p:spPr>
            <a:xfrm flipV="1">
              <a:off x="3489148" y="2631024"/>
              <a:ext cx="592325" cy="436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stCxn id="59" idx="3"/>
            <a:endCxn id="58" idx="1"/>
          </p:cNvCxnSpPr>
          <p:nvPr/>
        </p:nvCxnSpPr>
        <p:spPr>
          <a:xfrm flipV="1">
            <a:off x="5005137" y="2630487"/>
            <a:ext cx="525372" cy="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4633" y="1404727"/>
            <a:ext cx="666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output1 </a:t>
            </a:r>
            <a:r>
              <a:rPr lang="en-US" sz="2400" b="1" dirty="0"/>
              <a:t>= </a:t>
            </a:r>
            <a:r>
              <a:rPr lang="en-US" sz="2400" b="1" dirty="0" err="1"/>
              <a:t>sim</a:t>
            </a:r>
            <a:r>
              <a:rPr lang="en-US" sz="2400" b="1" dirty="0"/>
              <a:t>( input1, calib1 ) IN ENV myenv1.json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24940" y="3987005"/>
            <a:ext cx="639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Bab598 = fffda7 ( 3ba8c2, 64c2fa ) IN ENV c8c832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0236" y="2005514"/>
            <a:ext cx="1805250" cy="1650357"/>
            <a:chOff x="6950236" y="2005514"/>
            <a:chExt cx="1805250" cy="1650357"/>
          </a:xfrm>
        </p:grpSpPr>
        <p:sp>
          <p:nvSpPr>
            <p:cNvPr id="28" name="Rounded Rectangle 27"/>
            <p:cNvSpPr/>
            <p:nvPr/>
          </p:nvSpPr>
          <p:spPr>
            <a:xfrm>
              <a:off x="7655089" y="3146017"/>
              <a:ext cx="1100397" cy="509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myenv1</a:t>
              </a: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655088" y="2005514"/>
              <a:ext cx="1100397" cy="11405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843598" y="2410584"/>
              <a:ext cx="742940" cy="4224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sim2</a:t>
              </a:r>
              <a:endParaRPr lang="en-US" dirty="0"/>
            </a:p>
          </p:txBody>
        </p:sp>
        <p:cxnSp>
          <p:nvCxnSpPr>
            <p:cNvPr id="3" name="Straight Arrow Connector 2"/>
            <p:cNvCxnSpPr>
              <a:stCxn id="58" idx="3"/>
              <a:endCxn id="35" idx="1"/>
            </p:cNvCxnSpPr>
            <p:nvPr/>
          </p:nvCxnSpPr>
          <p:spPr>
            <a:xfrm flipV="1">
              <a:off x="6950236" y="2621802"/>
              <a:ext cx="893362" cy="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6" grpId="0" animBg="1"/>
      <p:bldP spid="57" grpId="0" animBg="1"/>
      <p:bldP spid="58" grpId="0" animBg="1"/>
      <p:bldP spid="19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Sorts of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9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Naming: Tension between usability and durability.  At least two levels of naming.</a:t>
            </a:r>
          </a:p>
          <a:p>
            <a:r>
              <a:rPr lang="en-US" dirty="0" smtClean="0"/>
              <a:t>What is the intersection of version control (doc deltas) and provenance (doc ops) ?</a:t>
            </a:r>
          </a:p>
          <a:p>
            <a:r>
              <a:rPr lang="en-US" dirty="0" smtClean="0"/>
              <a:t>Usability: Can we accommodate existing work patterns, or do we force new habits?</a:t>
            </a:r>
          </a:p>
          <a:p>
            <a:r>
              <a:rPr lang="en-US" dirty="0" smtClean="0"/>
              <a:t>Repositories: Who will run them, how many should we have, what will they cost…?</a:t>
            </a:r>
          </a:p>
          <a:p>
            <a:r>
              <a:rPr lang="en-US" dirty="0" smtClean="0"/>
              <a:t>Compatibility: Can we work in existing workflow technologies without starting over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Composition: MPI, </a:t>
            </a:r>
            <a:r>
              <a:rPr lang="en-US" dirty="0" err="1" smtClean="0"/>
              <a:t>BoT</a:t>
            </a:r>
            <a:r>
              <a:rPr lang="en-US" dirty="0" smtClean="0"/>
              <a:t>, Workflows, Map-Reduce,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Portability and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540040"/>
            <a:ext cx="8626644" cy="49931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Observation by Kevin </a:t>
            </a:r>
            <a:r>
              <a:rPr lang="en-US" dirty="0" err="1" smtClean="0"/>
              <a:t>Lannon</a:t>
            </a:r>
            <a:r>
              <a:rPr lang="en-US" dirty="0" smtClean="0"/>
              <a:t> @ ND: </a:t>
            </a:r>
            <a:r>
              <a:rPr lang="en-US" i="1" dirty="0" smtClean="0"/>
              <a:t>Portability and reproducibility are two sides of the same coin.</a:t>
            </a:r>
          </a:p>
          <a:p>
            <a:r>
              <a:rPr lang="en-US" dirty="0" smtClean="0"/>
              <a:t>Both require that you know all of the input dependencies and the execution environment in order to save it, or move to the right place.</a:t>
            </a:r>
          </a:p>
          <a:p>
            <a:r>
              <a:rPr lang="en-US" dirty="0" smtClean="0"/>
              <a:t>Workflow systems: Force us to treat tasks as proper functions with explicit inputs and outputs.</a:t>
            </a:r>
          </a:p>
          <a:p>
            <a:r>
              <a:rPr lang="en-US" dirty="0" smtClean="0"/>
              <a:t>Key issue: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dirty="0" smtClean="0"/>
              <a:t>dentify </a:t>
            </a:r>
            <a:r>
              <a:rPr lang="en-US" dirty="0" smtClean="0"/>
              <a:t>and name common dependencies, rather than saving everything independently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4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Reproducibility About</a:t>
            </a:r>
            <a:br>
              <a:rPr lang="en-US" dirty="0" smtClean="0"/>
            </a:br>
            <a:r>
              <a:rPr lang="en-US" dirty="0" smtClean="0"/>
              <a:t>Technology or Sociology?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67582"/>
            <a:ext cx="2133600" cy="365125"/>
          </a:xfrm>
        </p:spPr>
        <p:txBody>
          <a:bodyPr/>
          <a:lstStyle/>
          <a:p>
            <a:fld id="{C1061E75-0A36-4FDB-8973-BA647DC58F8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5" descr="nsf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209" y="5213775"/>
            <a:ext cx="1439688" cy="1439688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5300" y="1152940"/>
            <a:ext cx="41148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CCL Team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Ben Tovar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Patrick Donnelly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Peter </a:t>
            </a:r>
            <a:r>
              <a:rPr lang="en-US" sz="2400" kern="0" dirty="0" err="1" smtClean="0"/>
              <a:t>Ivie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Haiyan </a:t>
            </a:r>
            <a:r>
              <a:rPr lang="en-US" sz="2400" kern="0" dirty="0" err="1" smtClean="0"/>
              <a:t>Meng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Nick </a:t>
            </a:r>
            <a:r>
              <a:rPr lang="en-US" sz="2400" kern="0" dirty="0" err="1" smtClean="0"/>
              <a:t>Hazekamp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Peter </a:t>
            </a:r>
            <a:r>
              <a:rPr lang="en-US" sz="2400" kern="0" dirty="0" err="1" smtClean="0"/>
              <a:t>Sempolinski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err="1" smtClean="0"/>
              <a:t>Haipeng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Cai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en-US" sz="2400" kern="0" dirty="0" smtClean="0"/>
              <a:t>Chao Zheng</a:t>
            </a:r>
          </a:p>
        </p:txBody>
      </p:sp>
      <p:pic>
        <p:nvPicPr>
          <p:cNvPr id="1026" name="Picture 2" descr="http://ccl.cse.nd.edu/research/people/images/piv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15" y="4052291"/>
            <a:ext cx="2015291" cy="20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cl.cse.nd.edu/research/people/images/hme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15" y="1588039"/>
            <a:ext cx="2073444" cy="20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7365" y="1660353"/>
            <a:ext cx="185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Haiyan </a:t>
            </a:r>
            <a:r>
              <a:rPr lang="en-US" sz="2400" dirty="0" err="1" smtClean="0"/>
              <a:t>Meng</a:t>
            </a:r>
            <a:r>
              <a:rPr lang="en-US" sz="2400" dirty="0" smtClean="0"/>
              <a:t> is leading work on Parrot and Umbrella.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13353" y="4110784"/>
            <a:ext cx="185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Peter </a:t>
            </a:r>
            <a:r>
              <a:rPr lang="en-US" sz="2400" dirty="0" err="1" smtClean="0"/>
              <a:t>Ivie</a:t>
            </a:r>
            <a:r>
              <a:rPr lang="en-US" sz="2400" dirty="0" smtClean="0"/>
              <a:t> is leading the work on PRUNE.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0" y="255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Cooperative Computing Lab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hlinkClick r:id="rId2"/>
              </a:rPr>
              <a:t>http://ccl.cse.nd.edu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5" y="1647713"/>
            <a:ext cx="9246869" cy="5198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39245" y="229828"/>
            <a:ext cx="473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Douglas </a:t>
            </a:r>
            <a:r>
              <a:rPr lang="en-US" sz="3600" dirty="0" err="1" smtClean="0"/>
              <a:t>Thain</a:t>
            </a:r>
            <a:endParaRPr lang="en-US" sz="3600" dirty="0" smtClean="0"/>
          </a:p>
          <a:p>
            <a:pPr algn="r"/>
            <a:r>
              <a:rPr lang="en-US" sz="3600" dirty="0" smtClean="0">
                <a:hlinkClick r:id="rId4"/>
              </a:rPr>
              <a:t>dthain@nd.edu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5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" y="30707"/>
            <a:ext cx="10923669" cy="68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DASPOS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4" y="192506"/>
            <a:ext cx="811126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9085" y="97483"/>
            <a:ext cx="473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www.daspos.org</a:t>
            </a:r>
          </a:p>
        </p:txBody>
      </p:sp>
    </p:spTree>
    <p:extLst>
      <p:ext uri="{BB962C8B-B14F-4D97-AF65-F5344CB8AC3E}">
        <p14:creationId xmlns:p14="http://schemas.microsoft.com/office/powerpoint/2010/main" val="34896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9280" y="800018"/>
            <a:ext cx="8229600" cy="537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Reproducibility is the cornerstone of the scientific method.</a:t>
            </a:r>
          </a:p>
          <a:p>
            <a:endParaRPr lang="en-US" dirty="0" smtClean="0"/>
          </a:p>
          <a:p>
            <a:r>
              <a:rPr lang="en-US" dirty="0" smtClean="0"/>
              <a:t>Can we really claim to be conducting science?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Reproducibility in e-Science</a:t>
            </a:r>
            <a:br>
              <a:rPr lang="en-US" dirty="0" smtClean="0"/>
            </a:br>
            <a:r>
              <a:rPr lang="en-US" dirty="0" smtClean="0"/>
              <a:t>is absolutely terrible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52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I re-run a result from a colleague from five years ago successful, and obtain the same result?  How about a student in my lab?</a:t>
            </a:r>
          </a:p>
          <a:p>
            <a:r>
              <a:rPr lang="en-US" dirty="0" smtClean="0"/>
              <a:t>Today, are we preparing for our current results to be re-used by others five years from now?</a:t>
            </a:r>
          </a:p>
          <a:p>
            <a:r>
              <a:rPr lang="en-US" dirty="0" smtClean="0"/>
              <a:t>Multiple reasons why not:</a:t>
            </a:r>
          </a:p>
          <a:p>
            <a:pPr lvl="1"/>
            <a:r>
              <a:rPr lang="en-US" dirty="0" smtClean="0"/>
              <a:t>Rapid technological change.</a:t>
            </a:r>
          </a:p>
          <a:p>
            <a:pPr lvl="1"/>
            <a:r>
              <a:rPr lang="en-US" dirty="0" smtClean="0"/>
              <a:t>No archival of artifacts.</a:t>
            </a:r>
          </a:p>
          <a:p>
            <a:pPr lvl="1"/>
            <a:r>
              <a:rPr lang="en-US" dirty="0" smtClean="0"/>
              <a:t>Many implicit dependencies.</a:t>
            </a:r>
          </a:p>
          <a:p>
            <a:pPr lvl="1"/>
            <a:r>
              <a:rPr lang="en-US" dirty="0"/>
              <a:t>Lack of backwards compatibility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Lack of social incentives.</a:t>
            </a:r>
          </a:p>
        </p:txBody>
      </p:sp>
    </p:spTree>
    <p:extLst>
      <p:ext uri="{BB962C8B-B14F-4D97-AF65-F5344CB8AC3E}">
        <p14:creationId xmlns:p14="http://schemas.microsoft.com/office/powerpoint/2010/main" val="14336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</a:t>
            </a:r>
            <a:r>
              <a:rPr lang="en-US" dirty="0" err="1" smtClean="0"/>
              <a:t>Rs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748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Reproduce</a:t>
            </a:r>
            <a:r>
              <a:rPr lang="en-US" dirty="0" smtClean="0"/>
              <a:t> precisely what someone else did on the same resources, with the same techniques.</a:t>
            </a:r>
          </a:p>
          <a:p>
            <a:r>
              <a:rPr lang="en-US" b="1" dirty="0" smtClean="0"/>
              <a:t>Recreate</a:t>
            </a:r>
            <a:r>
              <a:rPr lang="en-US" dirty="0" smtClean="0"/>
              <a:t> an equivalent computation on different resources, with similar techniques.</a:t>
            </a:r>
          </a:p>
          <a:p>
            <a:r>
              <a:rPr lang="en-US" b="1" dirty="0" smtClean="0"/>
              <a:t>Repurpose</a:t>
            </a:r>
            <a:r>
              <a:rPr lang="en-US" dirty="0" smtClean="0"/>
              <a:t> an experiment by running it again with a slight change to the  data, software, or environment.</a:t>
            </a:r>
          </a:p>
          <a:p>
            <a:r>
              <a:rPr lang="en-US" b="1" dirty="0" smtClean="0"/>
              <a:t>Reuse</a:t>
            </a:r>
            <a:r>
              <a:rPr lang="en-US" dirty="0" smtClean="0"/>
              <a:t> the same artifact across many different experiments, for a longitudinal comparison.</a:t>
            </a:r>
          </a:p>
          <a:p>
            <a:r>
              <a:rPr lang="en-US" b="1" dirty="0" smtClean="0"/>
              <a:t>Rely</a:t>
            </a:r>
            <a:r>
              <a:rPr lang="en-US" dirty="0" smtClean="0"/>
              <a:t> on one party to set up an environment and make it usable for multiple parties.  (Think </a:t>
            </a:r>
            <a:r>
              <a:rPr lang="en-US" dirty="0" err="1" smtClean="0"/>
              <a:t>sysadmins</a:t>
            </a:r>
            <a:r>
              <a:rPr lang="en-US" dirty="0" smtClean="0"/>
              <a:t>.)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Rs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Computing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 gives student some general directions. Student writes some code, does some experiments, saves the outputs, writes the paper.</a:t>
            </a:r>
          </a:p>
          <a:p>
            <a:r>
              <a:rPr lang="en-US" dirty="0" smtClean="0"/>
              <a:t>Source code is often carefully curated.  But what about the operating system, the software dependencies, the experimental configuration, the input data, etc…</a:t>
            </a:r>
            <a:endParaRPr lang="en-US" dirty="0"/>
          </a:p>
          <a:p>
            <a:r>
              <a:rPr lang="en-US" dirty="0" smtClean="0"/>
              <a:t>If we did manage to re-run everything, do we have a means of verifying equivalence?</a:t>
            </a:r>
          </a:p>
          <a:p>
            <a:r>
              <a:rPr lang="en-US" dirty="0" smtClean="0"/>
              <a:t>Concurrency + Floating Point != Bitwise Equality.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9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Preserve the Mess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Encourage Organization?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(let’s do some of each)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24317</TotalTime>
  <Words>1142</Words>
  <Application>Microsoft Office PowerPoint</Application>
  <PresentationFormat>On-screen Show (4:3)</PresentationFormat>
  <Paragraphs>223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Reproducibility and Preservation of Scientific Applications</vt:lpstr>
      <vt:lpstr>The Cooperative Computing Lab</vt:lpstr>
      <vt:lpstr>PowerPoint Presentation</vt:lpstr>
      <vt:lpstr>DASPOS Project</vt:lpstr>
      <vt:lpstr>PowerPoint Presentation</vt:lpstr>
      <vt:lpstr>Reproducibility in e-Science is absolutely terrible today!</vt:lpstr>
      <vt:lpstr>Many different Rs…</vt:lpstr>
      <vt:lpstr>Typical Computing Experiment</vt:lpstr>
      <vt:lpstr>Preserve the Mess or Encourage Organization?  (let’s do some of each)</vt:lpstr>
      <vt:lpstr>Preserve the Mess: Stick it all into a VM</vt:lpstr>
      <vt:lpstr>Preserve the Mess: Stick it all into a VM</vt:lpstr>
      <vt:lpstr>Preserve the Mess: Trace All Interactions</vt:lpstr>
      <vt:lpstr>Preserve the Mess: Trace All Interactions</vt:lpstr>
      <vt:lpstr>What we really want:  A structured way to compose an application with all of its dependencies.  Enable preservation, but also re-use of data and images for efficiency.   </vt:lpstr>
      <vt:lpstr>Umbrella</vt:lpstr>
      <vt:lpstr>PowerPoint Presentation</vt:lpstr>
      <vt:lpstr>Specification is More Important Than Mechanism</vt:lpstr>
      <vt:lpstr>How do we construct complex workflows from these building blocks?</vt:lpstr>
      <vt:lpstr>PRUNE – Preservation Run Environment</vt:lpstr>
      <vt:lpstr>PRUNE – Preservation Run Environment</vt:lpstr>
      <vt:lpstr>PowerPoint Presentation</vt:lpstr>
      <vt:lpstr>All Sorts of Open Problems</vt:lpstr>
      <vt:lpstr>Portability and Reproducibility</vt:lpstr>
      <vt:lpstr>Is Reproducibility About Technology or Sociology?</vt:lpstr>
      <vt:lpstr>Acknowledgements</vt:lpstr>
      <vt:lpstr>Cooperative Computing Lab http://ccl.cse.nd.edu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dv/dT</dc:title>
  <dc:creator>Ewa Deelman</dc:creator>
  <cp:lastModifiedBy>dthain</cp:lastModifiedBy>
  <cp:revision>298</cp:revision>
  <dcterms:created xsi:type="dcterms:W3CDTF">2013-03-04T20:06:32Z</dcterms:created>
  <dcterms:modified xsi:type="dcterms:W3CDTF">2015-03-12T21:33:18Z</dcterms:modified>
</cp:coreProperties>
</file>