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321" r:id="rId2"/>
    <p:sldId id="334" r:id="rId3"/>
    <p:sldId id="335" r:id="rId4"/>
    <p:sldId id="347" r:id="rId5"/>
    <p:sldId id="328" r:id="rId6"/>
    <p:sldId id="332" r:id="rId7"/>
    <p:sldId id="333" r:id="rId8"/>
    <p:sldId id="330" r:id="rId9"/>
    <p:sldId id="322" r:id="rId10"/>
    <p:sldId id="292" r:id="rId11"/>
    <p:sldId id="277" r:id="rId12"/>
    <p:sldId id="286" r:id="rId13"/>
    <p:sldId id="287" r:id="rId14"/>
    <p:sldId id="291" r:id="rId15"/>
    <p:sldId id="289" r:id="rId16"/>
    <p:sldId id="296" r:id="rId17"/>
    <p:sldId id="283" r:id="rId18"/>
    <p:sldId id="324" r:id="rId19"/>
    <p:sldId id="313" r:id="rId20"/>
    <p:sldId id="310" r:id="rId21"/>
    <p:sldId id="336" r:id="rId22"/>
    <p:sldId id="337" r:id="rId23"/>
    <p:sldId id="338" r:id="rId24"/>
    <p:sldId id="339" r:id="rId25"/>
    <p:sldId id="345" r:id="rId26"/>
    <p:sldId id="346" r:id="rId27"/>
    <p:sldId id="342" r:id="rId28"/>
    <p:sldId id="34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6953" autoAdjust="0"/>
  </p:normalViewPr>
  <p:slideViewPr>
    <p:cSldViewPr snapToGrid="0" snapToObjects="1">
      <p:cViewPr varScale="1">
        <p:scale>
          <a:sx n="79" d="100"/>
          <a:sy n="79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A8FA-4F10-BA4F-9397-563A7C9D5DA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B2A9-2AA2-0D4A-9A68-680D21A8D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8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cs typeface="+mn-cs"/>
              </a:rPr>
              <a:t>I’m no domain scientist.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727E41-071D-1C41-87CF-7E1879B088B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4DD8-8757-8F42-AC14-C518CF01D48A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3.nd.edu/~ccl/workflows/bwa/" TargetMode="External"/><Relationship Id="rId7" Type="http://schemas.openxmlformats.org/officeDocument/2006/relationships/hyperlink" Target="http://www3.nd.edu/~ccl/workflows/shrim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3.nd.edu/~ccl/workflows/blast/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3.nd.edu/~ccl/workflows/bwa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nd.edu/~ccl/workflows/shrimp/rmapper-cs/resident_memory/index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hyperlink" Target="http://www3.nd.edu/~ccl/workflows/shrim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nd.edu/~ccl/workflows/shrimp/rmapper-cs/cpu_time/index.html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://www3.nd.edu/~ccl/workflows/shrimp/rmapper-cs/bytes_read/index.html" TargetMode="External"/><Relationship Id="rId4" Type="http://schemas.openxmlformats.org/officeDocument/2006/relationships/hyperlink" Target="http://www3.nd.edu/~ccl/workflows/shrimp/rmapper-cs/wall_time/index.html" TargetMode="Externa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3.nd.edu/~ccl/workflows/bw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3.nd.edu/~ccl/community/stories/forcebalance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TSgVVrfg2fU3aM&amp;tbnid=bbdpVtxxta9sPM:&amp;ved=0CAUQjRw&amp;url=http://hdw.eweb4.com/out/789146.html&amp;ei=0T6BUZzfM-f62gW-noGQAw&amp;bvm=bv.45921128,d.b2I&amp;psig=AFQjCNFH4mZ-ap0lwcmXZVHKV_qTNxbZ4g&amp;ust=136751107260894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Portable Resource Management for Data Intensive Workflows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Douglas </a:t>
            </a:r>
            <a:r>
              <a:rPr lang="en-US" dirty="0" err="1" smtClean="0"/>
              <a:t>Thain</a:t>
            </a:r>
            <a:endParaRPr lang="en-US" dirty="0" smtClean="0"/>
          </a:p>
          <a:p>
            <a:r>
              <a:rPr lang="en-US" dirty="0" smtClean="0"/>
              <a:t>University of Notre Dame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5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Project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594"/>
            <a:ext cx="8229600" cy="5399459"/>
          </a:xfrm>
        </p:spPr>
        <p:txBody>
          <a:bodyPr>
            <a:normAutofit/>
          </a:bodyPr>
          <a:lstStyle/>
          <a:p>
            <a:r>
              <a:rPr lang="en-US" dirty="0" smtClean="0"/>
              <a:t>Identify challenging applications.</a:t>
            </a:r>
          </a:p>
          <a:p>
            <a:r>
              <a:rPr lang="en-US" dirty="0" smtClean="0"/>
              <a:t>Develop a framework that allows to characterize the application needs, the resource availability, and plan for their use.</a:t>
            </a:r>
          </a:p>
          <a:p>
            <a:r>
              <a:rPr lang="en-US" dirty="0" smtClean="0"/>
              <a:t>Threads of Research:</a:t>
            </a:r>
          </a:p>
          <a:p>
            <a:pPr lvl="1"/>
            <a:r>
              <a:rPr lang="en-US" dirty="0" smtClean="0"/>
              <a:t>High level planning algorithms.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Measurement, representation, analysis.</a:t>
            </a:r>
          </a:p>
          <a:p>
            <a:pPr lvl="1"/>
            <a:r>
              <a:rPr lang="en-US" dirty="0" smtClean="0"/>
              <a:t>Resource allocation and enforcement.</a:t>
            </a:r>
            <a:endParaRPr lang="en-US" dirty="0"/>
          </a:p>
          <a:p>
            <a:pPr lvl="1"/>
            <a:r>
              <a:rPr lang="en-US" dirty="0" smtClean="0"/>
              <a:t>Resources: Storage, networks, memory, cores…?</a:t>
            </a:r>
          </a:p>
          <a:p>
            <a:pPr lvl="1"/>
            <a:r>
              <a:rPr lang="en-US" dirty="0" smtClean="0"/>
              <a:t>Evaluate on major DOE resources: OSG and ALCF.</a:t>
            </a:r>
          </a:p>
        </p:txBody>
      </p:sp>
    </p:spTree>
    <p:extLst>
      <p:ext uri="{BB962C8B-B14F-4D97-AF65-F5344CB8AC3E}">
        <p14:creationId xmlns:p14="http://schemas.microsoft.com/office/powerpoint/2010/main" xmlns="" val="91654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of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1912"/>
            <a:ext cx="8537331" cy="48399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Estimate</a:t>
            </a:r>
            <a:r>
              <a:rPr lang="en-US" b="1" dirty="0" smtClean="0">
                <a:solidFill>
                  <a:srgbClr val="2E642F"/>
                </a:solidFill>
              </a:rPr>
              <a:t> </a:t>
            </a:r>
            <a:r>
              <a:rPr lang="en-US" dirty="0" smtClean="0"/>
              <a:t>the application resource needs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Find</a:t>
            </a:r>
            <a:r>
              <a:rPr lang="en-US" b="1" dirty="0" smtClean="0"/>
              <a:t> 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appropriate computing </a:t>
            </a:r>
            <a:r>
              <a:rPr lang="en-US" dirty="0" smtClean="0"/>
              <a:t>resources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Acquire</a:t>
            </a:r>
            <a:r>
              <a:rPr lang="en-US" dirty="0" smtClean="0"/>
              <a:t> </a:t>
            </a:r>
            <a:r>
              <a:rPr lang="en-US" dirty="0"/>
              <a:t>those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Deploy</a:t>
            </a:r>
            <a:r>
              <a:rPr lang="en-US" dirty="0" smtClean="0"/>
              <a:t> applications </a:t>
            </a:r>
            <a:r>
              <a:rPr lang="en-US" dirty="0"/>
              <a:t>and data on the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Manage</a:t>
            </a:r>
            <a:r>
              <a:rPr lang="en-US" dirty="0" smtClean="0"/>
              <a:t> applications and resources during run.</a:t>
            </a:r>
          </a:p>
          <a:p>
            <a:endParaRPr lang="en-US" dirty="0"/>
          </a:p>
          <a:p>
            <a:r>
              <a:rPr lang="en-US" dirty="0" smtClean="0"/>
              <a:t>Can we do it for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one task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about an app composed 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many tasks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044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28" name="Rectangle 124"/>
          <p:cNvSpPr>
            <a:spLocks noChangeArrowheads="1"/>
          </p:cNvSpPr>
          <p:nvPr/>
        </p:nvSpPr>
        <p:spPr bwMode="auto">
          <a:xfrm>
            <a:off x="963386" y="4079033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11" name="Rectangle 107"/>
          <p:cNvSpPr>
            <a:spLocks noChangeArrowheads="1"/>
          </p:cNvSpPr>
          <p:nvPr/>
        </p:nvSpPr>
        <p:spPr bwMode="auto">
          <a:xfrm>
            <a:off x="457200" y="4192447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24012" name="Rectangle 108"/>
          <p:cNvSpPr>
            <a:spLocks noChangeArrowheads="1"/>
          </p:cNvSpPr>
          <p:nvPr/>
        </p:nvSpPr>
        <p:spPr bwMode="auto">
          <a:xfrm>
            <a:off x="457200" y="481622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24013" name="Rectangle 109"/>
          <p:cNvSpPr>
            <a:spLocks noChangeArrowheads="1"/>
          </p:cNvSpPr>
          <p:nvPr/>
        </p:nvSpPr>
        <p:spPr bwMode="auto">
          <a:xfrm>
            <a:off x="457200" y="5440000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24014" name="Rectangle 110"/>
          <p:cNvSpPr>
            <a:spLocks noChangeArrowheads="1"/>
          </p:cNvSpPr>
          <p:nvPr/>
        </p:nvSpPr>
        <p:spPr bwMode="auto">
          <a:xfrm>
            <a:off x="1075871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24015" name="Rectangle 111"/>
          <p:cNvSpPr>
            <a:spLocks noChangeArrowheads="1"/>
          </p:cNvSpPr>
          <p:nvPr/>
        </p:nvSpPr>
        <p:spPr bwMode="auto">
          <a:xfrm>
            <a:off x="1694543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4016" name="Rectangle 112"/>
          <p:cNvSpPr>
            <a:spLocks noChangeArrowheads="1"/>
          </p:cNvSpPr>
          <p:nvPr/>
        </p:nvSpPr>
        <p:spPr bwMode="auto">
          <a:xfrm>
            <a:off x="2313214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A3</a:t>
            </a:r>
          </a:p>
        </p:txBody>
      </p:sp>
      <p:cxnSp>
        <p:nvCxnSpPr>
          <p:cNvPr id="124018" name="AutoShape 114"/>
          <p:cNvCxnSpPr>
            <a:cxnSpLocks noChangeShapeType="1"/>
            <a:stCxn id="124011" idx="3"/>
            <a:endCxn id="124017" idx="2"/>
          </p:cNvCxnSpPr>
          <p:nvPr/>
        </p:nvCxnSpPr>
        <p:spPr bwMode="auto">
          <a:xfrm>
            <a:off x="850900" y="4390921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19" name="AutoShape 115"/>
          <p:cNvCxnSpPr>
            <a:cxnSpLocks noChangeShapeType="1"/>
            <a:stCxn id="124014" idx="2"/>
            <a:endCxn id="124017" idx="0"/>
          </p:cNvCxnSpPr>
          <p:nvPr/>
        </p:nvCxnSpPr>
        <p:spPr bwMode="auto">
          <a:xfrm>
            <a:off x="1272721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20" name="Rectangle 116"/>
          <p:cNvSpPr>
            <a:spLocks noChangeArrowheads="1"/>
          </p:cNvSpPr>
          <p:nvPr/>
        </p:nvSpPr>
        <p:spPr bwMode="auto">
          <a:xfrm>
            <a:off x="1582057" y="4079033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1" name="Rectangle 117"/>
          <p:cNvSpPr>
            <a:spLocks noChangeArrowheads="1"/>
          </p:cNvSpPr>
          <p:nvPr/>
        </p:nvSpPr>
        <p:spPr bwMode="auto">
          <a:xfrm>
            <a:off x="2200729" y="4079033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2" name="Rectangle 118"/>
          <p:cNvSpPr>
            <a:spLocks noChangeArrowheads="1"/>
          </p:cNvSpPr>
          <p:nvPr/>
        </p:nvSpPr>
        <p:spPr bwMode="auto">
          <a:xfrm>
            <a:off x="2200729" y="4702810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3" name="Rectangle 119"/>
          <p:cNvSpPr>
            <a:spLocks noChangeArrowheads="1"/>
          </p:cNvSpPr>
          <p:nvPr/>
        </p:nvSpPr>
        <p:spPr bwMode="auto">
          <a:xfrm>
            <a:off x="2200729" y="5326586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4" name="Rectangle 120"/>
          <p:cNvSpPr>
            <a:spLocks noChangeArrowheads="1"/>
          </p:cNvSpPr>
          <p:nvPr/>
        </p:nvSpPr>
        <p:spPr bwMode="auto">
          <a:xfrm>
            <a:off x="1582057" y="4702810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5" name="Rectangle 121"/>
          <p:cNvSpPr>
            <a:spLocks noChangeArrowheads="1"/>
          </p:cNvSpPr>
          <p:nvPr/>
        </p:nvSpPr>
        <p:spPr bwMode="auto">
          <a:xfrm>
            <a:off x="1582057" y="5326586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6" name="Rectangle 122"/>
          <p:cNvSpPr>
            <a:spLocks noChangeArrowheads="1"/>
          </p:cNvSpPr>
          <p:nvPr/>
        </p:nvSpPr>
        <p:spPr bwMode="auto">
          <a:xfrm>
            <a:off x="963386" y="5326586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7" name="Rectangle 123"/>
          <p:cNvSpPr>
            <a:spLocks noChangeArrowheads="1"/>
          </p:cNvSpPr>
          <p:nvPr/>
        </p:nvSpPr>
        <p:spPr bwMode="auto">
          <a:xfrm>
            <a:off x="963386" y="4702810"/>
            <a:ext cx="618671" cy="6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4029" name="AutoShape 125"/>
          <p:cNvCxnSpPr>
            <a:cxnSpLocks noChangeShapeType="1"/>
            <a:stCxn id="124016" idx="2"/>
            <a:endCxn id="124031" idx="0"/>
          </p:cNvCxnSpPr>
          <p:nvPr/>
        </p:nvCxnSpPr>
        <p:spPr bwMode="auto">
          <a:xfrm>
            <a:off x="2510064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32" name="AutoShape 128"/>
          <p:cNvCxnSpPr>
            <a:cxnSpLocks noChangeShapeType="1"/>
            <a:stCxn id="124015" idx="2"/>
            <a:endCxn id="124030" idx="0"/>
          </p:cNvCxnSpPr>
          <p:nvPr/>
        </p:nvCxnSpPr>
        <p:spPr bwMode="auto">
          <a:xfrm>
            <a:off x="1891393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38" name="Oval 134"/>
          <p:cNvSpPr>
            <a:spLocks noChangeArrowheads="1"/>
          </p:cNvSpPr>
          <p:nvPr/>
        </p:nvSpPr>
        <p:spPr bwMode="auto">
          <a:xfrm>
            <a:off x="2313214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24039" name="AutoShape 135"/>
          <p:cNvCxnSpPr>
            <a:cxnSpLocks noChangeShapeType="1"/>
            <a:stCxn id="124014" idx="2"/>
            <a:endCxn id="124033" idx="0"/>
          </p:cNvCxnSpPr>
          <p:nvPr/>
        </p:nvCxnSpPr>
        <p:spPr bwMode="auto">
          <a:xfrm>
            <a:off x="1272721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0" name="AutoShape 136"/>
          <p:cNvCxnSpPr>
            <a:cxnSpLocks noChangeShapeType="1"/>
            <a:stCxn id="124014" idx="2"/>
            <a:endCxn id="124034" idx="0"/>
          </p:cNvCxnSpPr>
          <p:nvPr/>
        </p:nvCxnSpPr>
        <p:spPr bwMode="auto">
          <a:xfrm>
            <a:off x="1272721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1" name="AutoShape 137"/>
          <p:cNvCxnSpPr>
            <a:cxnSpLocks noChangeShapeType="1"/>
            <a:stCxn id="124015" idx="2"/>
            <a:endCxn id="124036" idx="0"/>
          </p:cNvCxnSpPr>
          <p:nvPr/>
        </p:nvCxnSpPr>
        <p:spPr bwMode="auto">
          <a:xfrm>
            <a:off x="1891393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2" name="AutoShape 138"/>
          <p:cNvCxnSpPr>
            <a:cxnSpLocks noChangeShapeType="1"/>
            <a:stCxn id="124015" idx="2"/>
            <a:endCxn id="124035" idx="0"/>
          </p:cNvCxnSpPr>
          <p:nvPr/>
        </p:nvCxnSpPr>
        <p:spPr bwMode="auto">
          <a:xfrm>
            <a:off x="1891393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3" name="AutoShape 139"/>
          <p:cNvCxnSpPr>
            <a:cxnSpLocks noChangeShapeType="1"/>
            <a:stCxn id="124016" idx="2"/>
            <a:endCxn id="124037" idx="0"/>
          </p:cNvCxnSpPr>
          <p:nvPr/>
        </p:nvCxnSpPr>
        <p:spPr bwMode="auto">
          <a:xfrm>
            <a:off x="2510064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4" name="AutoShape 140"/>
          <p:cNvCxnSpPr>
            <a:cxnSpLocks noChangeShapeType="1"/>
            <a:stCxn id="124016" idx="2"/>
            <a:endCxn id="124038" idx="0"/>
          </p:cNvCxnSpPr>
          <p:nvPr/>
        </p:nvCxnSpPr>
        <p:spPr bwMode="auto">
          <a:xfrm>
            <a:off x="2510064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5" name="AutoShape 141"/>
          <p:cNvCxnSpPr>
            <a:cxnSpLocks noChangeShapeType="1"/>
            <a:stCxn id="124011" idx="3"/>
            <a:endCxn id="124030" idx="2"/>
          </p:cNvCxnSpPr>
          <p:nvPr/>
        </p:nvCxnSpPr>
        <p:spPr bwMode="auto">
          <a:xfrm>
            <a:off x="850900" y="4390921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6" name="AutoShape 142"/>
          <p:cNvCxnSpPr>
            <a:cxnSpLocks noChangeShapeType="1"/>
            <a:stCxn id="124011" idx="3"/>
            <a:endCxn id="124031" idx="2"/>
          </p:cNvCxnSpPr>
          <p:nvPr/>
        </p:nvCxnSpPr>
        <p:spPr bwMode="auto">
          <a:xfrm>
            <a:off x="850900" y="4390921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7" name="AutoShape 143"/>
          <p:cNvCxnSpPr>
            <a:cxnSpLocks noChangeShapeType="1"/>
            <a:stCxn id="124012" idx="3"/>
            <a:endCxn id="124033" idx="2"/>
          </p:cNvCxnSpPr>
          <p:nvPr/>
        </p:nvCxnSpPr>
        <p:spPr bwMode="auto">
          <a:xfrm>
            <a:off x="850900" y="5014698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8" name="AutoShape 144"/>
          <p:cNvCxnSpPr>
            <a:cxnSpLocks noChangeShapeType="1"/>
            <a:stCxn id="124012" idx="3"/>
            <a:endCxn id="124037" idx="2"/>
          </p:cNvCxnSpPr>
          <p:nvPr/>
        </p:nvCxnSpPr>
        <p:spPr bwMode="auto">
          <a:xfrm>
            <a:off x="850900" y="5014698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9" name="AutoShape 145"/>
          <p:cNvCxnSpPr>
            <a:cxnSpLocks noChangeShapeType="1"/>
            <a:stCxn id="124012" idx="3"/>
            <a:endCxn id="124036" idx="2"/>
          </p:cNvCxnSpPr>
          <p:nvPr/>
        </p:nvCxnSpPr>
        <p:spPr bwMode="auto">
          <a:xfrm>
            <a:off x="850900" y="5014698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0" name="AutoShape 146"/>
          <p:cNvCxnSpPr>
            <a:cxnSpLocks noChangeShapeType="1"/>
            <a:stCxn id="124013" idx="3"/>
            <a:endCxn id="124034" idx="2"/>
          </p:cNvCxnSpPr>
          <p:nvPr/>
        </p:nvCxnSpPr>
        <p:spPr bwMode="auto">
          <a:xfrm>
            <a:off x="850900" y="5638475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1" name="AutoShape 147"/>
          <p:cNvCxnSpPr>
            <a:cxnSpLocks noChangeShapeType="1"/>
            <a:stCxn id="124013" idx="3"/>
            <a:endCxn id="124035" idx="2"/>
          </p:cNvCxnSpPr>
          <p:nvPr/>
        </p:nvCxnSpPr>
        <p:spPr bwMode="auto">
          <a:xfrm>
            <a:off x="850900" y="5638475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2" name="AutoShape 148"/>
          <p:cNvCxnSpPr>
            <a:cxnSpLocks noChangeShapeType="1"/>
            <a:stCxn id="124013" idx="3"/>
            <a:endCxn id="124038" idx="2"/>
          </p:cNvCxnSpPr>
          <p:nvPr/>
        </p:nvCxnSpPr>
        <p:spPr bwMode="auto">
          <a:xfrm>
            <a:off x="850900" y="5638475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88" name="Text Box 184"/>
          <p:cNvSpPr txBox="1">
            <a:spLocks noChangeArrowheads="1"/>
          </p:cNvSpPr>
          <p:nvPr/>
        </p:nvSpPr>
        <p:spPr bwMode="auto">
          <a:xfrm>
            <a:off x="822246" y="2749963"/>
            <a:ext cx="2086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Regular Graphs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361826" y="2745498"/>
            <a:ext cx="2427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Irregular Graphs</a:t>
            </a:r>
          </a:p>
        </p:txBody>
      </p:sp>
      <p:sp>
        <p:nvSpPr>
          <p:cNvPr id="257" name="Oval 127"/>
          <p:cNvSpPr>
            <a:spLocks noChangeArrowheads="1"/>
          </p:cNvSpPr>
          <p:nvPr/>
        </p:nvSpPr>
        <p:spPr bwMode="auto">
          <a:xfrm>
            <a:off x="3886200" y="3877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8" name="Rectangle 112"/>
          <p:cNvSpPr>
            <a:spLocks noChangeArrowheads="1"/>
          </p:cNvSpPr>
          <p:nvPr/>
        </p:nvSpPr>
        <p:spPr bwMode="auto">
          <a:xfrm>
            <a:off x="38862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9" name="Oval 127"/>
          <p:cNvSpPr>
            <a:spLocks noChangeArrowheads="1"/>
          </p:cNvSpPr>
          <p:nvPr/>
        </p:nvSpPr>
        <p:spPr bwMode="auto">
          <a:xfrm>
            <a:off x="4864100" y="3877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0" name="Rectangle 112"/>
          <p:cNvSpPr>
            <a:spLocks noChangeArrowheads="1"/>
          </p:cNvSpPr>
          <p:nvPr/>
        </p:nvSpPr>
        <p:spPr bwMode="auto">
          <a:xfrm>
            <a:off x="45593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1" name="Rectangle 112"/>
          <p:cNvSpPr>
            <a:spLocks noChangeArrowheads="1"/>
          </p:cNvSpPr>
          <p:nvPr/>
        </p:nvSpPr>
        <p:spPr bwMode="auto">
          <a:xfrm>
            <a:off x="51054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2" name="Rectangle 112"/>
          <p:cNvSpPr>
            <a:spLocks noChangeArrowheads="1"/>
          </p:cNvSpPr>
          <p:nvPr/>
        </p:nvSpPr>
        <p:spPr bwMode="auto">
          <a:xfrm>
            <a:off x="48768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3" name="Rectangle 112"/>
          <p:cNvSpPr>
            <a:spLocks noChangeArrowheads="1"/>
          </p:cNvSpPr>
          <p:nvPr/>
        </p:nvSpPr>
        <p:spPr bwMode="auto">
          <a:xfrm>
            <a:off x="38862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4" name="Rectangle 112"/>
          <p:cNvSpPr>
            <a:spLocks noChangeArrowheads="1"/>
          </p:cNvSpPr>
          <p:nvPr/>
        </p:nvSpPr>
        <p:spPr bwMode="auto">
          <a:xfrm>
            <a:off x="43434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5" name="Rectangle 112"/>
          <p:cNvSpPr>
            <a:spLocks noChangeArrowheads="1"/>
          </p:cNvSpPr>
          <p:nvPr/>
        </p:nvSpPr>
        <p:spPr bwMode="auto">
          <a:xfrm>
            <a:off x="34290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" name="Oval 127"/>
          <p:cNvSpPr>
            <a:spLocks noChangeArrowheads="1"/>
          </p:cNvSpPr>
          <p:nvPr/>
        </p:nvSpPr>
        <p:spPr bwMode="auto">
          <a:xfrm>
            <a:off x="3429000" y="5020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7" name="Oval 127"/>
          <p:cNvSpPr>
            <a:spLocks noChangeArrowheads="1"/>
          </p:cNvSpPr>
          <p:nvPr/>
        </p:nvSpPr>
        <p:spPr bwMode="auto">
          <a:xfrm>
            <a:off x="3886200" y="503596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8" name="Oval 127"/>
          <p:cNvSpPr>
            <a:spLocks noChangeArrowheads="1"/>
          </p:cNvSpPr>
          <p:nvPr/>
        </p:nvSpPr>
        <p:spPr bwMode="auto">
          <a:xfrm>
            <a:off x="4343400" y="5020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70" name="Straight Arrow Connector 269"/>
          <p:cNvCxnSpPr>
            <a:stCxn id="258" idx="2"/>
            <a:endCxn id="257" idx="0"/>
          </p:cNvCxnSpPr>
          <p:nvPr/>
        </p:nvCxnSpPr>
        <p:spPr>
          <a:xfrm>
            <a:off x="4083050" y="3724614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0" idx="2"/>
            <a:endCxn id="259" idx="1"/>
          </p:cNvCxnSpPr>
          <p:nvPr/>
        </p:nvCxnSpPr>
        <p:spPr>
          <a:xfrm>
            <a:off x="4756150" y="3724614"/>
            <a:ext cx="165606" cy="21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1" idx="2"/>
            <a:endCxn id="259" idx="7"/>
          </p:cNvCxnSpPr>
          <p:nvPr/>
        </p:nvCxnSpPr>
        <p:spPr>
          <a:xfrm flipH="1">
            <a:off x="5200144" y="3724614"/>
            <a:ext cx="102106" cy="21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57" idx="4"/>
            <a:endCxn id="263" idx="0"/>
          </p:cNvCxnSpPr>
          <p:nvPr/>
        </p:nvCxnSpPr>
        <p:spPr>
          <a:xfrm>
            <a:off x="4083050" y="4273963"/>
            <a:ext cx="0" cy="13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257" idx="5"/>
            <a:endCxn id="264" idx="0"/>
          </p:cNvCxnSpPr>
          <p:nvPr/>
        </p:nvCxnSpPr>
        <p:spPr>
          <a:xfrm>
            <a:off x="4222244" y="4215831"/>
            <a:ext cx="318006" cy="194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57" idx="3"/>
            <a:endCxn id="265" idx="0"/>
          </p:cNvCxnSpPr>
          <p:nvPr/>
        </p:nvCxnSpPr>
        <p:spPr>
          <a:xfrm flipH="1">
            <a:off x="3625850" y="4215831"/>
            <a:ext cx="318006" cy="194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259" idx="4"/>
            <a:endCxn id="262" idx="0"/>
          </p:cNvCxnSpPr>
          <p:nvPr/>
        </p:nvCxnSpPr>
        <p:spPr>
          <a:xfrm>
            <a:off x="5060950" y="4273963"/>
            <a:ext cx="12700" cy="13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63" idx="2"/>
            <a:endCxn id="267" idx="0"/>
          </p:cNvCxnSpPr>
          <p:nvPr/>
        </p:nvCxnSpPr>
        <p:spPr>
          <a:xfrm>
            <a:off x="4083050" y="480736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65" idx="2"/>
            <a:endCxn id="266" idx="0"/>
          </p:cNvCxnSpPr>
          <p:nvPr/>
        </p:nvCxnSpPr>
        <p:spPr>
          <a:xfrm>
            <a:off x="3625850" y="48073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264" idx="2"/>
            <a:endCxn id="268" idx="0"/>
          </p:cNvCxnSpPr>
          <p:nvPr/>
        </p:nvCxnSpPr>
        <p:spPr>
          <a:xfrm>
            <a:off x="4540250" y="48073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112"/>
          <p:cNvSpPr>
            <a:spLocks noChangeArrowheads="1"/>
          </p:cNvSpPr>
          <p:nvPr/>
        </p:nvSpPr>
        <p:spPr bwMode="auto">
          <a:xfrm>
            <a:off x="34290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38862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9" name="Rectangle 112"/>
          <p:cNvSpPr>
            <a:spLocks noChangeArrowheads="1"/>
          </p:cNvSpPr>
          <p:nvPr/>
        </p:nvSpPr>
        <p:spPr bwMode="auto">
          <a:xfrm>
            <a:off x="43434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Oval 127"/>
          <p:cNvSpPr>
            <a:spLocks noChangeArrowheads="1"/>
          </p:cNvSpPr>
          <p:nvPr/>
        </p:nvSpPr>
        <p:spPr bwMode="auto">
          <a:xfrm>
            <a:off x="3644900" y="63154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317" name="Shape 316"/>
          <p:cNvCxnSpPr>
            <a:stCxn id="262" idx="2"/>
            <a:endCxn id="314" idx="6"/>
          </p:cNvCxnSpPr>
          <p:nvPr/>
        </p:nvCxnSpPr>
        <p:spPr>
          <a:xfrm rot="5400000">
            <a:off x="3702862" y="5143101"/>
            <a:ext cx="1706526" cy="10350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308" idx="2"/>
            <a:endCxn id="314" idx="0"/>
          </p:cNvCxnSpPr>
          <p:nvPr/>
        </p:nvCxnSpPr>
        <p:spPr>
          <a:xfrm flipH="1">
            <a:off x="3841750" y="6026563"/>
            <a:ext cx="241300" cy="28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307" idx="2"/>
            <a:endCxn id="314" idx="0"/>
          </p:cNvCxnSpPr>
          <p:nvPr/>
        </p:nvCxnSpPr>
        <p:spPr>
          <a:xfrm>
            <a:off x="3625850" y="6026563"/>
            <a:ext cx="215900" cy="28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68" idx="4"/>
            <a:endCxn id="309" idx="0"/>
          </p:cNvCxnSpPr>
          <p:nvPr/>
        </p:nvCxnSpPr>
        <p:spPr>
          <a:xfrm>
            <a:off x="4540250" y="54169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stCxn id="267" idx="4"/>
            <a:endCxn id="308" idx="0"/>
          </p:cNvCxnSpPr>
          <p:nvPr/>
        </p:nvCxnSpPr>
        <p:spPr>
          <a:xfrm>
            <a:off x="4083050" y="5432912"/>
            <a:ext cx="0" cy="19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66" idx="4"/>
            <a:endCxn id="307" idx="0"/>
          </p:cNvCxnSpPr>
          <p:nvPr/>
        </p:nvCxnSpPr>
        <p:spPr>
          <a:xfrm>
            <a:off x="3625850" y="54169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 Box 186"/>
          <p:cNvSpPr txBox="1">
            <a:spLocks noChangeArrowheads="1"/>
          </p:cNvSpPr>
          <p:nvPr/>
        </p:nvSpPr>
        <p:spPr bwMode="auto">
          <a:xfrm>
            <a:off x="5977151" y="1759363"/>
            <a:ext cx="2669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Dynamic Workloads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096000" y="3151476"/>
            <a:ext cx="243840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while( more work to do) {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foreach</a:t>
            </a:r>
            <a:r>
              <a:rPr lang="en-US" dirty="0" smtClean="0"/>
              <a:t> work unit {</a:t>
            </a:r>
          </a:p>
          <a:p>
            <a:r>
              <a:rPr lang="en-US" dirty="0" smtClean="0"/>
              <a:t>        t = </a:t>
            </a:r>
            <a:r>
              <a:rPr lang="en-US" dirty="0" err="1" smtClean="0"/>
              <a:t>create_task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submit_task</a:t>
            </a:r>
            <a:r>
              <a:rPr lang="en-US" dirty="0" smtClean="0"/>
              <a:t>(t);</a:t>
            </a:r>
          </a:p>
          <a:p>
            <a:r>
              <a:rPr lang="en-US" dirty="0" smtClean="0"/>
              <a:t>     }</a:t>
            </a:r>
          </a:p>
          <a:p>
            <a:endParaRPr lang="en-US" dirty="0"/>
          </a:p>
          <a:p>
            <a:r>
              <a:rPr lang="en-US" dirty="0" smtClean="0"/>
              <a:t>     t = </a:t>
            </a:r>
            <a:r>
              <a:rPr lang="en-US" dirty="0" err="1" smtClean="0"/>
              <a:t>wait_for</a:t>
            </a:r>
            <a:r>
              <a:rPr lang="en-US" dirty="0" err="1"/>
              <a:t>_</a:t>
            </a:r>
            <a:r>
              <a:rPr lang="en-US" dirty="0" err="1" smtClean="0"/>
              <a:t>task</a:t>
            </a:r>
            <a:r>
              <a:rPr lang="en-US" dirty="0" smtClean="0"/>
              <a:t>();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process_result</a:t>
            </a:r>
            <a:r>
              <a:rPr lang="en-US" dirty="0" smtClean="0"/>
              <a:t>(t);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80" name="Text Box 184"/>
          <p:cNvSpPr txBox="1">
            <a:spLocks noChangeArrowheads="1"/>
          </p:cNvSpPr>
          <p:nvPr/>
        </p:nvSpPr>
        <p:spPr bwMode="auto">
          <a:xfrm>
            <a:off x="2057400" y="1754898"/>
            <a:ext cx="2272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Static Workloads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33800" y="768763"/>
            <a:ext cx="299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Concurrent Workloads</a:t>
            </a:r>
            <a:endParaRPr lang="en-US" sz="2400" dirty="0"/>
          </a:p>
        </p:txBody>
      </p:sp>
      <p:cxnSp>
        <p:nvCxnSpPr>
          <p:cNvPr id="83" name="Straight Arrow Connector 82"/>
          <p:cNvCxnSpPr>
            <a:endCxn id="80" idx="0"/>
          </p:cNvCxnSpPr>
          <p:nvPr/>
        </p:nvCxnSpPr>
        <p:spPr>
          <a:xfrm flipH="1">
            <a:off x="3193898" y="1378363"/>
            <a:ext cx="2035344" cy="376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35" idx="0"/>
          </p:cNvCxnSpPr>
          <p:nvPr/>
        </p:nvCxnSpPr>
        <p:spPr>
          <a:xfrm>
            <a:off x="5257800" y="1378363"/>
            <a:ext cx="2053947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0" idx="2"/>
            <a:endCxn id="124088" idx="0"/>
          </p:cNvCxnSpPr>
          <p:nvPr/>
        </p:nvCxnSpPr>
        <p:spPr>
          <a:xfrm flipH="1">
            <a:off x="1865737" y="2216563"/>
            <a:ext cx="1328161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2"/>
            <a:endCxn id="186" idx="0"/>
          </p:cNvCxnSpPr>
          <p:nvPr/>
        </p:nvCxnSpPr>
        <p:spPr>
          <a:xfrm>
            <a:off x="3193898" y="2216563"/>
            <a:ext cx="1381562" cy="528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5" idx="2"/>
            <a:endCxn id="336" idx="0"/>
          </p:cNvCxnSpPr>
          <p:nvPr/>
        </p:nvCxnSpPr>
        <p:spPr>
          <a:xfrm>
            <a:off x="7311747" y="2221028"/>
            <a:ext cx="3453" cy="930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8302" y="234765"/>
            <a:ext cx="406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642F"/>
                </a:solidFill>
              </a:rPr>
              <a:t>Categories of Applications</a:t>
            </a:r>
            <a:endParaRPr lang="en-US" sz="2800" b="1" dirty="0">
              <a:solidFill>
                <a:srgbClr val="2E642F"/>
              </a:solidFill>
            </a:endParaRPr>
          </a:p>
        </p:txBody>
      </p:sp>
      <p:sp>
        <p:nvSpPr>
          <p:cNvPr id="124017" name="Oval 113"/>
          <p:cNvSpPr>
            <a:spLocks noChangeArrowheads="1"/>
          </p:cNvSpPr>
          <p:nvPr/>
        </p:nvSpPr>
        <p:spPr bwMode="auto">
          <a:xfrm>
            <a:off x="1075871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0" name="Oval 126"/>
          <p:cNvSpPr>
            <a:spLocks noChangeArrowheads="1"/>
          </p:cNvSpPr>
          <p:nvPr/>
        </p:nvSpPr>
        <p:spPr bwMode="auto">
          <a:xfrm>
            <a:off x="1694543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1" name="Oval 127"/>
          <p:cNvSpPr>
            <a:spLocks noChangeArrowheads="1"/>
          </p:cNvSpPr>
          <p:nvPr/>
        </p:nvSpPr>
        <p:spPr bwMode="auto">
          <a:xfrm>
            <a:off x="2313214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3" name="Oval 129"/>
          <p:cNvSpPr>
            <a:spLocks noChangeArrowheads="1"/>
          </p:cNvSpPr>
          <p:nvPr/>
        </p:nvSpPr>
        <p:spPr bwMode="auto">
          <a:xfrm>
            <a:off x="1075871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4" name="Oval 130"/>
          <p:cNvSpPr>
            <a:spLocks noChangeArrowheads="1"/>
          </p:cNvSpPr>
          <p:nvPr/>
        </p:nvSpPr>
        <p:spPr bwMode="auto">
          <a:xfrm>
            <a:off x="1075871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5" name="Oval 131"/>
          <p:cNvSpPr>
            <a:spLocks noChangeArrowheads="1"/>
          </p:cNvSpPr>
          <p:nvPr/>
        </p:nvSpPr>
        <p:spPr bwMode="auto">
          <a:xfrm>
            <a:off x="1694543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6" name="Oval 132"/>
          <p:cNvSpPr>
            <a:spLocks noChangeArrowheads="1"/>
          </p:cNvSpPr>
          <p:nvPr/>
        </p:nvSpPr>
        <p:spPr bwMode="auto">
          <a:xfrm>
            <a:off x="1694543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7" name="Oval 133"/>
          <p:cNvSpPr>
            <a:spLocks noChangeArrowheads="1"/>
          </p:cNvSpPr>
          <p:nvPr/>
        </p:nvSpPr>
        <p:spPr bwMode="auto">
          <a:xfrm>
            <a:off x="2313214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18309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Bioinformatics Portal Generates</a:t>
            </a:r>
            <a:br>
              <a:rPr lang="en-US" dirty="0" smtClean="0"/>
            </a:br>
            <a:r>
              <a:rPr lang="en-US" dirty="0" smtClean="0"/>
              <a:t>Workflows for </a:t>
            </a:r>
            <a:r>
              <a:rPr lang="en-US" dirty="0" err="1" smtClean="0"/>
              <a:t>Makeflow</a:t>
            </a:r>
            <a:endParaRPr lang="en-US" dirty="0"/>
          </a:p>
        </p:txBody>
      </p:sp>
      <p:pic>
        <p:nvPicPr>
          <p:cNvPr id="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1905000" y="1600200"/>
            <a:ext cx="5039215" cy="220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 descr="bwa_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106083" cy="1819656"/>
          </a:xfrm>
          <a:prstGeom prst="rect">
            <a:avLst/>
          </a:prstGeom>
          <a:noFill/>
        </p:spPr>
      </p:pic>
      <p:pic>
        <p:nvPicPr>
          <p:cNvPr id="1030" name="Picture 6" descr="blast_workfl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91000"/>
            <a:ext cx="2638159" cy="1828800"/>
          </a:xfrm>
          <a:prstGeom prst="rect">
            <a:avLst/>
          </a:prstGeom>
          <a:noFill/>
        </p:spPr>
      </p:pic>
      <p:pic>
        <p:nvPicPr>
          <p:cNvPr id="1032" name="Picture 8" descr="shrimp_workflo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486400"/>
            <a:ext cx="4026600" cy="1123908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 bwMode="auto">
          <a:xfrm>
            <a:off x="3657600" y="38862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828800" y="38862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791200" y="44196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068" y="5521146"/>
            <a:ext cx="1909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BLAST (Small)</a:t>
            </a:r>
          </a:p>
          <a:p>
            <a:r>
              <a:rPr lang="en-US" dirty="0" smtClean="0"/>
              <a:t>17 sub-tasks</a:t>
            </a:r>
          </a:p>
          <a:p>
            <a:r>
              <a:rPr lang="en-US" dirty="0" smtClean="0"/>
              <a:t>~4h on 17 nodes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240" y="5794221"/>
            <a:ext cx="2230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BWA</a:t>
            </a:r>
          </a:p>
          <a:p>
            <a:r>
              <a:rPr lang="en-US" dirty="0" smtClean="0"/>
              <a:t>825 sub-tasks</a:t>
            </a:r>
          </a:p>
          <a:p>
            <a:r>
              <a:rPr lang="en-US" dirty="0" smtClean="0"/>
              <a:t>~27m on 100 nodes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4215" y="4419600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SHRIMP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5080 sub-tasks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~3h on 200 nodes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1655" y="609600"/>
            <a:ext cx="5715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i="1" dirty="0" smtClean="0">
                <a:latin typeface="Arial" charset="0"/>
                <a:ea typeface="ＭＳ Ｐゴシック" charset="0"/>
                <a:cs typeface="ＭＳ Ｐゴシック" charset="0"/>
              </a:rPr>
              <a:t>Periodograms: </a:t>
            </a:r>
            <a: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  <a:t>generate an atlas</a:t>
            </a:r>
            <a:b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  <a:t>of extra-solar planets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7850"/>
            <a:ext cx="7467600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Find extra-solar planets by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Wobbles in radial velocity of star, or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Dips in star’s intensity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509831" y="4696612"/>
            <a:ext cx="1071312" cy="118381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7071" y="5319674"/>
            <a:ext cx="2916349" cy="1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974175" y="5257367"/>
            <a:ext cx="119035" cy="124612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8000"/>
              </a:gs>
            </a:gsLst>
            <a:lin ang="0" scaled="1"/>
            <a:tileRect/>
          </a:gra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17071" y="6191959"/>
            <a:ext cx="2896510" cy="279079"/>
          </a:xfrm>
          <a:custGeom>
            <a:avLst/>
            <a:gdLst>
              <a:gd name="connsiteX0" fmla="*/ 0 w 3907367"/>
              <a:gd name="connsiteY0" fmla="*/ 56444 h 341489"/>
              <a:gd name="connsiteX1" fmla="*/ 9144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9144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708400"/>
              <a:gd name="connsiteY0" fmla="*/ 56444 h 341489"/>
              <a:gd name="connsiteX1" fmla="*/ 1066800 w 3708400"/>
              <a:gd name="connsiteY1" fmla="*/ 64911 h 341489"/>
              <a:gd name="connsiteX2" fmla="*/ 1337733 w 3708400"/>
              <a:gd name="connsiteY2" fmla="*/ 285044 h 341489"/>
              <a:gd name="connsiteX3" fmla="*/ 2379133 w 3708400"/>
              <a:gd name="connsiteY3" fmla="*/ 301978 h 341489"/>
              <a:gd name="connsiteX4" fmla="*/ 2607733 w 3708400"/>
              <a:gd name="connsiteY4" fmla="*/ 47978 h 341489"/>
              <a:gd name="connsiteX5" fmla="*/ 3708400 w 3708400"/>
              <a:gd name="connsiteY5" fmla="*/ 14111 h 3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400" h="341489">
                <a:moveTo>
                  <a:pt x="0" y="56444"/>
                </a:moveTo>
                <a:cubicBezTo>
                  <a:pt x="413455" y="41627"/>
                  <a:pt x="843845" y="60678"/>
                  <a:pt x="1066800" y="64911"/>
                </a:cubicBezTo>
                <a:cubicBezTo>
                  <a:pt x="1289755" y="103011"/>
                  <a:pt x="1119011" y="245533"/>
                  <a:pt x="1337733" y="285044"/>
                </a:cubicBezTo>
                <a:cubicBezTo>
                  <a:pt x="1556455" y="324555"/>
                  <a:pt x="2167466" y="341489"/>
                  <a:pt x="2379133" y="301978"/>
                </a:cubicBezTo>
                <a:cubicBezTo>
                  <a:pt x="2590800" y="262467"/>
                  <a:pt x="2386189" y="95956"/>
                  <a:pt x="2607733" y="47978"/>
                </a:cubicBezTo>
                <a:cubicBezTo>
                  <a:pt x="2829278" y="0"/>
                  <a:pt x="3509433" y="21167"/>
                  <a:pt x="3708400" y="14111"/>
                </a:cubicBezTo>
              </a:path>
            </a:pathLst>
          </a:custGeom>
          <a:noFill/>
          <a:ln w="1270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1447" name="Curved Connector 16"/>
          <p:cNvCxnSpPr>
            <a:cxnSpLocks noChangeShapeType="1"/>
          </p:cNvCxnSpPr>
          <p:nvPr/>
        </p:nvCxnSpPr>
        <p:spPr bwMode="auto">
          <a:xfrm rot="10800000" flipV="1">
            <a:off x="2521626" y="4696612"/>
            <a:ext cx="535656" cy="3115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448" name="Curved Connector 22"/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729134" y="4952809"/>
            <a:ext cx="311531" cy="297587"/>
          </a:xfrm>
          <a:prstGeom prst="curvedConnector3">
            <a:avLst>
              <a:gd name="adj1" fmla="val 2555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49" name="TextBox 25"/>
          <p:cNvSpPr txBox="1">
            <a:spLocks noChangeArrowheads="1"/>
          </p:cNvSpPr>
          <p:nvPr/>
        </p:nvSpPr>
        <p:spPr bwMode="auto">
          <a:xfrm>
            <a:off x="438519" y="4696612"/>
            <a:ext cx="5951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Planet</a:t>
            </a:r>
          </a:p>
        </p:txBody>
      </p:sp>
      <p:sp>
        <p:nvSpPr>
          <p:cNvPr id="61450" name="TextBox 26"/>
          <p:cNvSpPr txBox="1">
            <a:spLocks noChangeArrowheads="1"/>
          </p:cNvSpPr>
          <p:nvPr/>
        </p:nvSpPr>
        <p:spPr bwMode="auto">
          <a:xfrm>
            <a:off x="2997764" y="4572000"/>
            <a:ext cx="4761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Star</a:t>
            </a:r>
          </a:p>
        </p:txBody>
      </p:sp>
      <p:cxnSp>
        <p:nvCxnSpPr>
          <p:cNvPr id="61451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90878" y="6160186"/>
            <a:ext cx="934592" cy="1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452" name="Straight Arrow Connector 32"/>
          <p:cNvCxnSpPr>
            <a:cxnSpLocks noChangeShapeType="1"/>
          </p:cNvCxnSpPr>
          <p:nvPr/>
        </p:nvCxnSpPr>
        <p:spPr bwMode="auto">
          <a:xfrm>
            <a:off x="557554" y="6628102"/>
            <a:ext cx="2975867" cy="12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TextBox 35"/>
          <p:cNvSpPr txBox="1">
            <a:spLocks noChangeArrowheads="1"/>
          </p:cNvSpPr>
          <p:nvPr/>
        </p:nvSpPr>
        <p:spPr bwMode="auto">
          <a:xfrm>
            <a:off x="2640660" y="5981676"/>
            <a:ext cx="10117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Light Curve</a:t>
            </a:r>
          </a:p>
        </p:txBody>
      </p:sp>
      <p:sp>
        <p:nvSpPr>
          <p:cNvPr id="61454" name="TextBox 36"/>
          <p:cNvSpPr txBox="1">
            <a:spLocks noChangeArrowheads="1"/>
          </p:cNvSpPr>
          <p:nvPr/>
        </p:nvSpPr>
        <p:spPr bwMode="auto">
          <a:xfrm>
            <a:off x="2878730" y="6325658"/>
            <a:ext cx="5951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1455" name="TextBox 37"/>
          <p:cNvSpPr txBox="1">
            <a:spLocks noChangeArrowheads="1"/>
          </p:cNvSpPr>
          <p:nvPr/>
        </p:nvSpPr>
        <p:spPr bwMode="auto">
          <a:xfrm rot="16200000">
            <a:off x="-286155" y="5780993"/>
            <a:ext cx="1307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Brightness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28600" y="3209925"/>
            <a:ext cx="5105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210k light-curves released in July 2010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Apply 3 algorithms to each curve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3 different parameter sets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/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endParaRPr lang="en-US" sz="1800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1" name="Picture 4" descr="periodogram_workf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293" y="19578"/>
            <a:ext cx="3381661" cy="40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4221747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210K </a:t>
            </a:r>
            <a:r>
              <a:rPr lang="en-US" sz="2400" dirty="0" smtClean="0">
                <a:solidFill>
                  <a:schemeClr val="tx1"/>
                </a:solidFill>
              </a:rPr>
              <a:t>input, </a:t>
            </a:r>
            <a:r>
              <a:rPr lang="en-US" sz="2400" dirty="0">
                <a:solidFill>
                  <a:schemeClr val="tx1"/>
                </a:solidFill>
              </a:rPr>
              <a:t>630K output files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 super-workflow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40 sub-workflows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~</a:t>
            </a:r>
            <a:r>
              <a:rPr lang="en-US" sz="2400" dirty="0" smtClean="0">
                <a:solidFill>
                  <a:schemeClr val="tx1"/>
                </a:solidFill>
              </a:rPr>
              <a:t>5,000 </a:t>
            </a:r>
            <a:r>
              <a:rPr lang="en-US" sz="2400" dirty="0">
                <a:solidFill>
                  <a:schemeClr val="tx1"/>
                </a:solidFill>
              </a:rPr>
              <a:t>tasks per sub-workflow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210K tasks total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34768" y="6150114"/>
            <a:ext cx="5609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2E642F"/>
                </a:solidFill>
                <a:latin typeface="Arial" pitchFamily="34" charset="0"/>
                <a:ea typeface="+mj-ea"/>
                <a:cs typeface="Arial" pitchFamily="34" charset="0"/>
              </a:rPr>
              <a:t>Pegasus managed workflows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61764" y="735813"/>
            <a:ext cx="3782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CyberShake</a:t>
            </a:r>
            <a:r>
              <a:rPr lang="en-US" sz="2400" b="1" dirty="0">
                <a:solidFill>
                  <a:schemeClr val="tx2"/>
                </a:solidFill>
              </a:rPr>
              <a:t> PSHA Workflow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1762" y="3311245"/>
            <a:ext cx="3586163" cy="23066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b="1" dirty="0" smtClean="0"/>
              <a:t>239 Workflows</a:t>
            </a:r>
          </a:p>
          <a:p>
            <a:pPr>
              <a:defRPr/>
            </a:pPr>
            <a:r>
              <a:rPr lang="en-US" sz="1600" dirty="0" smtClean="0"/>
              <a:t>Each site in the input map corresponds to one workflow</a:t>
            </a:r>
          </a:p>
          <a:p>
            <a:pPr>
              <a:defRPr/>
            </a:pPr>
            <a:r>
              <a:rPr lang="en-US" sz="1600" dirty="0" smtClean="0"/>
              <a:t>Each workflow has:</a:t>
            </a:r>
          </a:p>
          <a:p>
            <a:pPr marL="347472" indent="-347472">
              <a:buFont typeface="Wingdings" charset="2"/>
              <a:buChar char="²"/>
              <a:defRPr/>
            </a:pPr>
            <a:r>
              <a:rPr lang="en-US" sz="1600" b="1" dirty="0" smtClean="0"/>
              <a:t>820,000 tasks</a:t>
            </a:r>
            <a:endParaRPr lang="en-US" sz="1600" dirty="0" smtClean="0"/>
          </a:p>
          <a:p>
            <a:pPr>
              <a:defRPr/>
            </a:pPr>
            <a:endParaRPr lang="en-US" sz="1600" b="1" dirty="0"/>
          </a:p>
        </p:txBody>
      </p:sp>
      <p:sp>
        <p:nvSpPr>
          <p:cNvPr id="22534" name="Content Placeholder 12"/>
          <p:cNvSpPr txBox="1">
            <a:spLocks/>
          </p:cNvSpPr>
          <p:nvPr/>
        </p:nvSpPr>
        <p:spPr bwMode="auto">
          <a:xfrm>
            <a:off x="3575050" y="1160128"/>
            <a:ext cx="54927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Wingdings" charset="0"/>
              <a:buChar char="v"/>
            </a:pPr>
            <a:r>
              <a:rPr lang="en-US" sz="1600" b="1" dirty="0"/>
              <a:t>Description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r>
              <a:rPr lang="en-US" sz="1600" dirty="0"/>
              <a:t>Builders ask seismologists: </a:t>
            </a:r>
            <a:r>
              <a:rPr lang="ja-JP" altLang="en-US" sz="1600" dirty="0"/>
              <a:t>“</a:t>
            </a:r>
            <a:r>
              <a:rPr lang="en-US" altLang="ja-JP" sz="1600" dirty="0"/>
              <a:t>What will the peak ground motion be at my new building in the next 50 years?</a:t>
            </a:r>
            <a:r>
              <a:rPr lang="ja-JP" altLang="en-US" sz="1600" dirty="0"/>
              <a:t>”</a:t>
            </a:r>
            <a:r>
              <a:rPr lang="en-US" altLang="ja-JP" sz="1600" dirty="0"/>
              <a:t> 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r>
              <a:rPr lang="en-US" sz="1600" dirty="0"/>
              <a:t>Seismologists answer this question using Probabilistic Seismic Hazard Analysis (PSHA)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endParaRPr lang="en-US" sz="1600" dirty="0"/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endParaRPr lang="en-US" sz="1200" b="1" dirty="0"/>
          </a:p>
        </p:txBody>
      </p:sp>
      <p:cxnSp>
        <p:nvCxnSpPr>
          <p:cNvPr id="22537" name="Straight Arrow Connector 3"/>
          <p:cNvCxnSpPr>
            <a:cxnSpLocks noChangeShapeType="1"/>
          </p:cNvCxnSpPr>
          <p:nvPr/>
        </p:nvCxnSpPr>
        <p:spPr bwMode="auto">
          <a:xfrm flipH="1">
            <a:off x="3352800" y="4267200"/>
            <a:ext cx="7620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8" name="Straight Arrow Connector 17"/>
          <p:cNvCxnSpPr>
            <a:cxnSpLocks noChangeShapeType="1"/>
          </p:cNvCxnSpPr>
          <p:nvPr/>
        </p:nvCxnSpPr>
        <p:spPr bwMode="auto">
          <a:xfrm>
            <a:off x="3276600" y="2057400"/>
            <a:ext cx="7620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4" name="Picture 40" descr="Recursive-SC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114800" y="2805920"/>
            <a:ext cx="4819283" cy="3395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85572" y="151037"/>
            <a:ext cx="83371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Southern California Earthquake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62" y="4888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MPI codes ~ 12,000 CPU hours, 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Post Processing 2,000 CPU hours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Data footprint ~ 800GB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Table Placeholder 8" descr="load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762" y="608515"/>
            <a:ext cx="3108917" cy="289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3390" y="6150114"/>
            <a:ext cx="5609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2E642F"/>
                </a:solidFill>
                <a:latin typeface="Arial" pitchFamily="34" charset="0"/>
                <a:ea typeface="+mj-ea"/>
                <a:cs typeface="Arial" pitchFamily="34" charset="0"/>
              </a:rPr>
              <a:t>Pegasus managed workflows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622" y="6239006"/>
            <a:ext cx="333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642F"/>
                </a:solidFill>
              </a:rPr>
              <a:t>Workflow Ensembles</a:t>
            </a:r>
            <a:endParaRPr lang="en-US" sz="2800" b="1" dirty="0">
              <a:solidFill>
                <a:srgbClr val="2E64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13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Characterization/Execution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18"/>
            <a:ext cx="8229600" cy="45259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nderstand the resource needs of a task</a:t>
            </a:r>
          </a:p>
          <a:p>
            <a:r>
              <a:rPr lang="en-US" dirty="0"/>
              <a:t>E</a:t>
            </a:r>
            <a:r>
              <a:rPr lang="en-US" dirty="0" smtClean="0"/>
              <a:t>stablish expected values and limits for task resource consumption</a:t>
            </a:r>
          </a:p>
          <a:p>
            <a:r>
              <a:rPr lang="en-US" dirty="0" smtClean="0"/>
              <a:t>Launch tasks on the correct resources</a:t>
            </a:r>
          </a:p>
          <a:p>
            <a:r>
              <a:rPr lang="en-US" dirty="0" smtClean="0"/>
              <a:t>Monitor task execution and resource consumption, interrupt tasks that reach limits</a:t>
            </a:r>
          </a:p>
          <a:p>
            <a:r>
              <a:rPr lang="en-US" dirty="0" smtClean="0"/>
              <a:t>Possibly re-launch task on different resources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0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425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Collection and Modeling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78082" y="1981193"/>
            <a:ext cx="1378572" cy="10252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RAM: 50M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Disk:  1G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CPU:	  4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1055" y="2341428"/>
            <a:ext cx="1094509" cy="3740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1050" y="2812493"/>
            <a:ext cx="1094509" cy="37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690251" y="2281375"/>
            <a:ext cx="554156" cy="5172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1050" y="1884208"/>
            <a:ext cx="1094509" cy="37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workflow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650190" y="1925783"/>
            <a:ext cx="2182547" cy="1533099"/>
            <a:chOff x="6650190" y="1925783"/>
            <a:chExt cx="2182547" cy="1533099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20045" y="3075700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typ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04965" y="3061840"/>
              <a:ext cx="57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</a:t>
              </a: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50190" y="30895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29449" y="2382970"/>
              <a:ext cx="3032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71654" y="266006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RAM</a:t>
              </a:r>
              <a:endParaRPr lang="en-US" dirty="0"/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484902" y="3763712"/>
            <a:ext cx="858982" cy="543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  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84891" y="4392321"/>
            <a:ext cx="831241" cy="526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399316" y="4392316"/>
            <a:ext cx="831241" cy="526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84886" y="4988081"/>
            <a:ext cx="831241" cy="526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399311" y="4988076"/>
            <a:ext cx="831241" cy="526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84876" y="5583836"/>
            <a:ext cx="831241" cy="526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Left Arrow 197"/>
          <p:cNvSpPr/>
          <p:nvPr/>
        </p:nvSpPr>
        <p:spPr>
          <a:xfrm>
            <a:off x="5763592" y="4544726"/>
            <a:ext cx="526376" cy="692299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9" name="Left Arrow 198"/>
          <p:cNvSpPr/>
          <p:nvPr/>
        </p:nvSpPr>
        <p:spPr>
          <a:xfrm>
            <a:off x="2507661" y="4530866"/>
            <a:ext cx="581905" cy="692299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623438" y="6276102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 Schedule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580845" y="3692057"/>
            <a:ext cx="2119810" cy="3001701"/>
            <a:chOff x="3408231" y="3643733"/>
            <a:chExt cx="2119810" cy="3001701"/>
          </a:xfrm>
        </p:grpSpPr>
        <p:sp>
          <p:nvSpPr>
            <p:cNvPr id="49" name="Oval 48"/>
            <p:cNvSpPr/>
            <p:nvPr/>
          </p:nvSpPr>
          <p:spPr>
            <a:xfrm>
              <a:off x="4294966" y="3643733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76291" y="4655138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288028" y="5749665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49" idx="3"/>
              <a:endCxn id="150" idx="0"/>
            </p:cNvCxnSpPr>
            <p:nvPr/>
          </p:nvCxnSpPr>
          <p:spPr>
            <a:xfrm flipH="1">
              <a:off x="3609129" y="3986675"/>
              <a:ext cx="744679" cy="668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9" idx="5"/>
              <a:endCxn id="171" idx="0"/>
            </p:cNvCxnSpPr>
            <p:nvPr/>
          </p:nvCxnSpPr>
          <p:spPr>
            <a:xfrm>
              <a:off x="4637919" y="3986675"/>
              <a:ext cx="689225" cy="696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50" idx="4"/>
              <a:endCxn id="52" idx="1"/>
            </p:cNvCxnSpPr>
            <p:nvPr/>
          </p:nvCxnSpPr>
          <p:spPr>
            <a:xfrm>
              <a:off x="3609129" y="5056915"/>
              <a:ext cx="737741" cy="75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3408231" y="4655133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4544341" y="4668988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126246" y="4682838"/>
              <a:ext cx="401795" cy="401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4" name="Straight Arrow Connector 173"/>
            <p:cNvCxnSpPr>
              <a:stCxn id="171" idx="4"/>
              <a:endCxn id="52" idx="7"/>
            </p:cNvCxnSpPr>
            <p:nvPr/>
          </p:nvCxnSpPr>
          <p:spPr>
            <a:xfrm flipH="1">
              <a:off x="4630981" y="5084620"/>
              <a:ext cx="696163" cy="7238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70" idx="4"/>
              <a:endCxn id="52" idx="0"/>
            </p:cNvCxnSpPr>
            <p:nvPr/>
          </p:nvCxnSpPr>
          <p:spPr>
            <a:xfrm flipH="1">
              <a:off x="4488926" y="5070770"/>
              <a:ext cx="256313" cy="678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51" idx="4"/>
              <a:endCxn id="52" idx="0"/>
            </p:cNvCxnSpPr>
            <p:nvPr/>
          </p:nvCxnSpPr>
          <p:spPr>
            <a:xfrm>
              <a:off x="4177189" y="5056920"/>
              <a:ext cx="311737" cy="6927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49" idx="4"/>
              <a:endCxn id="170" idx="0"/>
            </p:cNvCxnSpPr>
            <p:nvPr/>
          </p:nvCxnSpPr>
          <p:spPr>
            <a:xfrm>
              <a:off x="4495864" y="4045515"/>
              <a:ext cx="249375" cy="623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49" idx="4"/>
              <a:endCxn id="51" idx="0"/>
            </p:cNvCxnSpPr>
            <p:nvPr/>
          </p:nvCxnSpPr>
          <p:spPr>
            <a:xfrm flipH="1">
              <a:off x="4177189" y="4045515"/>
              <a:ext cx="318675" cy="6096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3435946" y="6276102"/>
              <a:ext cx="2022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Workflow Structure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23570" y="3756952"/>
            <a:ext cx="2383675" cy="2932426"/>
            <a:chOff x="6567057" y="3713008"/>
            <a:chExt cx="2383675" cy="2932426"/>
          </a:xfrm>
        </p:grpSpPr>
        <p:grpSp>
          <p:nvGrpSpPr>
            <p:cNvPr id="76" name="Group 75"/>
            <p:cNvGrpSpPr/>
            <p:nvPr/>
          </p:nvGrpSpPr>
          <p:grpSpPr>
            <a:xfrm>
              <a:off x="7329092" y="3713008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7786302" y="4696708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84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567057" y="4696703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89" name="Rectangle 88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7370647" y="5791248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95" name="Rectangle 94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Arrow Connector 100"/>
            <p:cNvCxnSpPr>
              <a:stCxn id="77" idx="2"/>
              <a:endCxn id="89" idx="0"/>
            </p:cNvCxnSpPr>
            <p:nvPr/>
          </p:nvCxnSpPr>
          <p:spPr>
            <a:xfrm flipH="1">
              <a:off x="6830610" y="4047934"/>
              <a:ext cx="762035" cy="6487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7" idx="2"/>
              <a:endCxn id="85" idx="2"/>
            </p:cNvCxnSpPr>
            <p:nvPr/>
          </p:nvCxnSpPr>
          <p:spPr>
            <a:xfrm>
              <a:off x="7592645" y="4047934"/>
              <a:ext cx="420323" cy="695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9" idx="2"/>
              <a:endCxn id="97" idx="2"/>
            </p:cNvCxnSpPr>
            <p:nvPr/>
          </p:nvCxnSpPr>
          <p:spPr>
            <a:xfrm>
              <a:off x="6830610" y="5031629"/>
              <a:ext cx="766703" cy="806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8423627" y="4696703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201" name="Rectangle 200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Freeform 202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7189917" y="4696703"/>
              <a:ext cx="527105" cy="342804"/>
              <a:chOff x="6747192" y="1925783"/>
              <a:chExt cx="1725806" cy="1205327"/>
            </a:xfrm>
            <a:solidFill>
              <a:srgbClr val="FFFFFF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6747192" y="1925783"/>
                <a:ext cx="1725806" cy="11776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7883285" y="19257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Freeform 208"/>
              <p:cNvSpPr/>
              <p:nvPr/>
            </p:nvSpPr>
            <p:spPr>
              <a:xfrm>
                <a:off x="6768889" y="2059695"/>
                <a:ext cx="1704109" cy="1029855"/>
              </a:xfrm>
              <a:custGeom>
                <a:avLst/>
                <a:gdLst>
                  <a:gd name="connsiteX0" fmla="*/ 0 w 1704109"/>
                  <a:gd name="connsiteY0" fmla="*/ 875145 h 1029855"/>
                  <a:gd name="connsiteX1" fmla="*/ 221672 w 1704109"/>
                  <a:gd name="connsiteY1" fmla="*/ 889000 h 1029855"/>
                  <a:gd name="connsiteX2" fmla="*/ 720436 w 1704109"/>
                  <a:gd name="connsiteY2" fmla="*/ 30018 h 1029855"/>
                  <a:gd name="connsiteX3" fmla="*/ 1052945 w 1704109"/>
                  <a:gd name="connsiteY3" fmla="*/ 708891 h 1029855"/>
                  <a:gd name="connsiteX4" fmla="*/ 1704109 w 1704109"/>
                  <a:gd name="connsiteY4" fmla="*/ 902854 h 1029855"/>
                  <a:gd name="connsiteX5" fmla="*/ 1704109 w 1704109"/>
                  <a:gd name="connsiteY5" fmla="*/ 902854 h 10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4109" h="1029855">
                    <a:moveTo>
                      <a:pt x="0" y="875145"/>
                    </a:moveTo>
                    <a:cubicBezTo>
                      <a:pt x="50799" y="952500"/>
                      <a:pt x="101599" y="1029855"/>
                      <a:pt x="221672" y="889000"/>
                    </a:cubicBezTo>
                    <a:cubicBezTo>
                      <a:pt x="341745" y="748146"/>
                      <a:pt x="581891" y="60036"/>
                      <a:pt x="720436" y="30018"/>
                    </a:cubicBezTo>
                    <a:cubicBezTo>
                      <a:pt x="858981" y="0"/>
                      <a:pt x="889000" y="563418"/>
                      <a:pt x="1052945" y="708891"/>
                    </a:cubicBezTo>
                    <a:cubicBezTo>
                      <a:pt x="1216891" y="854364"/>
                      <a:pt x="1704109" y="902854"/>
                      <a:pt x="1704109" y="902854"/>
                    </a:cubicBezTo>
                    <a:lnTo>
                      <a:pt x="1704109" y="902854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8409770" y="193963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927280" y="1953483"/>
                <a:ext cx="0" cy="117762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Arrow Connector 212"/>
            <p:cNvCxnSpPr>
              <a:stCxn id="77" idx="2"/>
              <a:endCxn id="209" idx="2"/>
            </p:cNvCxnSpPr>
            <p:nvPr/>
          </p:nvCxnSpPr>
          <p:spPr>
            <a:xfrm flipH="1">
              <a:off x="7416583" y="4047934"/>
              <a:ext cx="176062" cy="6953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77" idx="2"/>
              <a:endCxn id="201" idx="0"/>
            </p:cNvCxnSpPr>
            <p:nvPr/>
          </p:nvCxnSpPr>
          <p:spPr>
            <a:xfrm>
              <a:off x="7592645" y="4047934"/>
              <a:ext cx="1094535" cy="6487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07" idx="2"/>
              <a:endCxn id="95" idx="0"/>
            </p:cNvCxnSpPr>
            <p:nvPr/>
          </p:nvCxnSpPr>
          <p:spPr>
            <a:xfrm>
              <a:off x="7453470" y="5031629"/>
              <a:ext cx="180730" cy="759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83" idx="2"/>
              <a:endCxn id="95" idx="0"/>
            </p:cNvCxnSpPr>
            <p:nvPr/>
          </p:nvCxnSpPr>
          <p:spPr>
            <a:xfrm flipH="1">
              <a:off x="7634200" y="5031634"/>
              <a:ext cx="415655" cy="759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01" idx="2"/>
              <a:endCxn id="95" idx="0"/>
            </p:cNvCxnSpPr>
            <p:nvPr/>
          </p:nvCxnSpPr>
          <p:spPr>
            <a:xfrm flipH="1">
              <a:off x="7634200" y="5031629"/>
              <a:ext cx="1052980" cy="759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6742137" y="6276102"/>
              <a:ext cx="1757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Workflow Profile</a:t>
              </a:r>
              <a:endParaRPr lang="en-US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6991522" y="1537687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Profile</a:t>
            </a:r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4427268" y="1329857"/>
            <a:ext cx="148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Records From</a:t>
            </a:r>
          </a:p>
          <a:p>
            <a:pPr algn="ctr"/>
            <a:r>
              <a:rPr lang="en-US" dirty="0" smtClean="0"/>
              <a:t>Many Tasks</a:t>
            </a:r>
            <a:endParaRPr lang="en-US" dirty="0"/>
          </a:p>
        </p:txBody>
      </p:sp>
      <p:sp>
        <p:nvSpPr>
          <p:cNvPr id="230" name="TextBox 229"/>
          <p:cNvSpPr txBox="1"/>
          <p:nvPr/>
        </p:nvSpPr>
        <p:spPr>
          <a:xfrm>
            <a:off x="2363942" y="1496112"/>
            <a:ext cx="12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Record</a:t>
            </a:r>
            <a:endParaRPr lang="en-US" dirty="0"/>
          </a:p>
        </p:txBody>
      </p:sp>
      <p:sp>
        <p:nvSpPr>
          <p:cNvPr id="231" name="Rounded Rectangle 230"/>
          <p:cNvSpPr/>
          <p:nvPr/>
        </p:nvSpPr>
        <p:spPr>
          <a:xfrm>
            <a:off x="4530482" y="2133593"/>
            <a:ext cx="1378572" cy="10252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RAM: 50M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Disk:  1G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CPU:	  4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4682882" y="2285993"/>
            <a:ext cx="1378572" cy="10252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RAM: 50M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Disk:  1G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CPU:	  4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2327527" y="2050453"/>
            <a:ext cx="1378572" cy="10252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RAM: 50M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Disk:  1G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CPU:	  4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4" name="Right Arrow 233"/>
          <p:cNvSpPr/>
          <p:nvPr/>
        </p:nvSpPr>
        <p:spPr>
          <a:xfrm>
            <a:off x="3782351" y="2322935"/>
            <a:ext cx="554156" cy="5172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Right Arrow 234"/>
          <p:cNvSpPr/>
          <p:nvPr/>
        </p:nvSpPr>
        <p:spPr>
          <a:xfrm>
            <a:off x="6137696" y="2392205"/>
            <a:ext cx="554156" cy="5172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00"/>
            <a:ext cx="8229600" cy="1143000"/>
          </a:xfrm>
        </p:spPr>
        <p:txBody>
          <a:bodyPr/>
          <a:lstStyle/>
          <a:p>
            <a:r>
              <a:rPr lang="en-US" dirty="0" smtClean="0"/>
              <a:t>Resource Monitor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39495" y="2282747"/>
            <a:ext cx="914400" cy="879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RM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5" idx="4"/>
            <a:endCxn id="44" idx="0"/>
          </p:cNvCxnSpPr>
          <p:nvPr/>
        </p:nvCxnSpPr>
        <p:spPr>
          <a:xfrm flipH="1">
            <a:off x="1594726" y="3161978"/>
            <a:ext cx="1969" cy="584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053895" y="2722363"/>
            <a:ext cx="6531819" cy="4007290"/>
            <a:chOff x="2053895" y="2722363"/>
            <a:chExt cx="6531819" cy="4007290"/>
          </a:xfrm>
        </p:grpSpPr>
        <p:cxnSp>
          <p:nvCxnSpPr>
            <p:cNvPr id="28" name="Straight Arrow Connector 27"/>
            <p:cNvCxnSpPr>
              <a:stCxn id="15" idx="6"/>
            </p:cNvCxnSpPr>
            <p:nvPr/>
          </p:nvCxnSpPr>
          <p:spPr>
            <a:xfrm>
              <a:off x="2053895" y="2722363"/>
              <a:ext cx="923866" cy="910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05376" y="3405666"/>
              <a:ext cx="5280338" cy="3323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Summary File</a:t>
              </a:r>
            </a:p>
            <a:p>
              <a:r>
                <a:rPr lang="en-US" sz="1600" dirty="0" smtClean="0"/>
                <a:t>start:                        		1367424802.676755</a:t>
              </a:r>
            </a:p>
            <a:p>
              <a:r>
                <a:rPr lang="en-US" sz="1600" dirty="0" smtClean="0"/>
                <a:t>end:                          		1367424881.236612</a:t>
              </a:r>
            </a:p>
            <a:p>
              <a:r>
                <a:rPr lang="en-US" sz="1600" dirty="0" err="1" smtClean="0"/>
                <a:t>exit_type</a:t>
              </a:r>
              <a:r>
                <a:rPr lang="en-US" sz="1600" dirty="0" smtClean="0"/>
                <a:t>:                    		normal</a:t>
              </a:r>
            </a:p>
            <a:p>
              <a:r>
                <a:rPr lang="en-US" sz="1600" dirty="0" err="1" smtClean="0"/>
                <a:t>exit_status</a:t>
              </a:r>
              <a:r>
                <a:rPr lang="en-US" sz="1600" dirty="0" smtClean="0"/>
                <a:t>:                  		0</a:t>
              </a:r>
            </a:p>
            <a:p>
              <a:r>
                <a:rPr lang="en-US" sz="1600" dirty="0" err="1" smtClean="0"/>
                <a:t>max_concurrent_processes</a:t>
              </a:r>
              <a:r>
                <a:rPr lang="en-US" sz="1600" dirty="0" smtClean="0"/>
                <a:t>: 16</a:t>
              </a:r>
            </a:p>
            <a:p>
              <a:r>
                <a:rPr lang="en-US" sz="1600" dirty="0" err="1" smtClean="0"/>
                <a:t>wall_time</a:t>
              </a:r>
              <a:r>
                <a:rPr lang="en-US" sz="1600" dirty="0" smtClean="0"/>
                <a:t>:                    		78.559857</a:t>
              </a:r>
            </a:p>
            <a:p>
              <a:r>
                <a:rPr lang="en-US" sz="1600" dirty="0" err="1" smtClean="0"/>
                <a:t>cpu_time</a:t>
              </a:r>
              <a:r>
                <a:rPr lang="en-US" sz="1600" dirty="0" smtClean="0"/>
                <a:t>:                     		54.181762</a:t>
              </a:r>
            </a:p>
            <a:p>
              <a:r>
                <a:rPr lang="en-US" sz="1600" dirty="0" err="1" smtClean="0"/>
                <a:t>virtual_memory</a:t>
              </a:r>
              <a:r>
                <a:rPr lang="en-US" sz="1600" dirty="0" smtClean="0"/>
                <a:t>:               	1051160</a:t>
              </a:r>
            </a:p>
            <a:p>
              <a:r>
                <a:rPr lang="en-US" sz="1600" dirty="0" err="1" smtClean="0"/>
                <a:t>resident_memory</a:t>
              </a:r>
              <a:r>
                <a:rPr lang="en-US" sz="1600" dirty="0" smtClean="0"/>
                <a:t>:              	117604</a:t>
              </a:r>
            </a:p>
            <a:p>
              <a:r>
                <a:rPr lang="en-US" sz="1600" dirty="0" err="1" smtClean="0"/>
                <a:t>swap_memory</a:t>
              </a:r>
              <a:r>
                <a:rPr lang="en-US" sz="1600" dirty="0" smtClean="0"/>
                <a:t>:                  	0</a:t>
              </a:r>
            </a:p>
            <a:p>
              <a:r>
                <a:rPr lang="en-US" sz="1600" dirty="0" err="1" smtClean="0"/>
                <a:t>bytes_read</a:t>
              </a:r>
              <a:r>
                <a:rPr lang="en-US" sz="1600" dirty="0" smtClean="0"/>
                <a:t>:                   	4847233552</a:t>
              </a:r>
            </a:p>
            <a:p>
              <a:r>
                <a:rPr lang="en-US" sz="1600" dirty="0" err="1" smtClean="0"/>
                <a:t>bytes_written</a:t>
              </a:r>
              <a:r>
                <a:rPr lang="en-US" sz="1600" dirty="0" smtClean="0"/>
                <a:t>:                	256950272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3895" y="930774"/>
            <a:ext cx="7463083" cy="2339102"/>
            <a:chOff x="2053895" y="930774"/>
            <a:chExt cx="7463083" cy="2339102"/>
          </a:xfrm>
        </p:grpSpPr>
        <p:cxnSp>
          <p:nvCxnSpPr>
            <p:cNvPr id="24" name="Straight Arrow Connector 23"/>
            <p:cNvCxnSpPr>
              <a:stCxn id="15" idx="6"/>
            </p:cNvCxnSpPr>
            <p:nvPr/>
          </p:nvCxnSpPr>
          <p:spPr>
            <a:xfrm flipV="1">
              <a:off x="2053895" y="2084936"/>
              <a:ext cx="1026666" cy="637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92495" y="930774"/>
              <a:ext cx="6224483" cy="23391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Log File:</a:t>
              </a:r>
            </a:p>
            <a:p>
              <a:r>
                <a:rPr lang="en-US" sz="1600" dirty="0" smtClean="0"/>
                <a:t>#</a:t>
              </a:r>
              <a:r>
                <a:rPr lang="en-US" sz="1600" dirty="0" err="1" smtClean="0"/>
                <a:t>wall_clock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useconds</a:t>
              </a:r>
              <a:r>
                <a:rPr lang="en-US" sz="1600" dirty="0" smtClean="0"/>
                <a:t>)	</a:t>
              </a:r>
              <a:r>
                <a:rPr lang="en-US" sz="1600" dirty="0" err="1" smtClean="0"/>
                <a:t>concurrent_processes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cpu_time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useconds</a:t>
              </a:r>
              <a:r>
                <a:rPr lang="en-US" sz="1600" dirty="0" smtClean="0"/>
                <a:t>)	</a:t>
              </a:r>
              <a:r>
                <a:rPr lang="en-US" sz="1600" dirty="0" err="1" smtClean="0"/>
                <a:t>virtual_memory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kB</a:t>
              </a:r>
              <a:r>
                <a:rPr lang="en-US" sz="1600" dirty="0" smtClean="0"/>
                <a:t>)	</a:t>
              </a:r>
              <a:r>
                <a:rPr lang="en-US" sz="1600" dirty="0" err="1" smtClean="0"/>
                <a:t>resident_memory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kB</a:t>
              </a:r>
              <a:r>
                <a:rPr lang="en-US" sz="1600" dirty="0" smtClean="0"/>
                <a:t>)	 </a:t>
              </a:r>
              <a:r>
                <a:rPr lang="en-US" sz="1600" dirty="0" err="1" smtClean="0"/>
                <a:t>swap_memory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kB</a:t>
              </a:r>
              <a:r>
                <a:rPr lang="en-US" sz="1600" dirty="0" smtClean="0"/>
                <a:t>)	</a:t>
              </a:r>
              <a:r>
                <a:rPr lang="en-US" sz="1600" dirty="0" err="1" smtClean="0"/>
                <a:t>bytes_read</a:t>
              </a:r>
              <a:r>
                <a:rPr lang="en-US" sz="1600" dirty="0" smtClean="0"/>
                <a:t>	</a:t>
              </a:r>
              <a:r>
                <a:rPr lang="en-US" sz="1600" dirty="0" err="1" smtClean="0"/>
                <a:t>bytes_written</a:t>
              </a:r>
              <a:r>
                <a:rPr lang="en-US" sz="1600" dirty="0" smtClean="0"/>
                <a:t>	</a:t>
              </a:r>
            </a:p>
            <a:p>
              <a:pPr marL="228600" indent="-228600"/>
              <a:r>
                <a:rPr lang="en-US" sz="1600" dirty="0" smtClean="0"/>
                <a:t>1   1	0		8700		376		0	385024	0</a:t>
              </a:r>
            </a:p>
            <a:p>
              <a:pPr marL="228600" indent="-228600"/>
              <a:r>
                <a:rPr lang="en-US" sz="1600" dirty="0" smtClean="0"/>
                <a:t>2   5	20000	326368	6100		0	27381007	1474560</a:t>
              </a:r>
            </a:p>
            <a:p>
              <a:r>
                <a:rPr lang="en-US" sz="1600" dirty="0" smtClean="0"/>
                <a:t>3   6	20000	394412	7468		0	29735839	1503232</a:t>
              </a:r>
            </a:p>
            <a:p>
              <a:r>
                <a:rPr lang="en-US" sz="1600" dirty="0" smtClean="0"/>
                <a:t>4   8	60000	531468	14092	0	36917793	1503232</a:t>
              </a:r>
            </a:p>
            <a:p>
              <a:pPr marL="228600" indent="-228600"/>
              <a:r>
                <a:rPr lang="en-US" sz="1600" dirty="0" smtClean="0"/>
                <a:t>5   8	100000	532612	16256	0	39285593	1503232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5241" y="3746789"/>
            <a:ext cx="2538970" cy="2442258"/>
            <a:chOff x="5101389" y="3131375"/>
            <a:chExt cx="3200400" cy="3105824"/>
          </a:xfrm>
        </p:grpSpPr>
        <p:sp>
          <p:nvSpPr>
            <p:cNvPr id="44" name="Rounded Rectangle 43"/>
            <p:cNvSpPr/>
            <p:nvPr/>
          </p:nvSpPr>
          <p:spPr>
            <a:xfrm>
              <a:off x="5101389" y="3131375"/>
              <a:ext cx="3200400" cy="31058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Local</a:t>
              </a:r>
            </a:p>
            <a:p>
              <a:pPr algn="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Process</a:t>
              </a:r>
            </a:p>
            <a:p>
              <a:pPr algn="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Tree</a:t>
              </a:r>
            </a:p>
            <a:p>
              <a:pPr algn="r"/>
              <a:endParaRPr lang="en-US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r"/>
              <a:endParaRPr lang="en-US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r"/>
              <a:endParaRPr lang="en-US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r"/>
              <a:endParaRPr lang="en-US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r"/>
              <a:endParaRPr lang="en-US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414918" y="3352853"/>
              <a:ext cx="2658098" cy="2498522"/>
              <a:chOff x="5459029" y="3632583"/>
              <a:chExt cx="2658098" cy="249852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203854" y="3632583"/>
                <a:ext cx="553792" cy="55379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942246" y="4480444"/>
                <a:ext cx="553792" cy="55379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59029" y="4441807"/>
                <a:ext cx="553792" cy="55379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67065" y="5553703"/>
                <a:ext cx="553792" cy="55379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>
                <a:stCxn id="32" idx="3"/>
                <a:endCxn id="34" idx="7"/>
              </p:cNvCxnSpPr>
              <p:nvPr/>
            </p:nvCxnSpPr>
            <p:spPr>
              <a:xfrm flipH="1">
                <a:off x="5931720" y="4105274"/>
                <a:ext cx="353235" cy="417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2" idx="5"/>
                <a:endCxn id="33" idx="1"/>
              </p:cNvCxnSpPr>
              <p:nvPr/>
            </p:nvCxnSpPr>
            <p:spPr>
              <a:xfrm>
                <a:off x="6676545" y="4105274"/>
                <a:ext cx="346802" cy="4562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7563335" y="5577313"/>
                <a:ext cx="553792" cy="55379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6543961" y="4953136"/>
                <a:ext cx="479385" cy="6005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3" idx="5"/>
                <a:endCxn id="40" idx="0"/>
              </p:cNvCxnSpPr>
              <p:nvPr/>
            </p:nvCxnSpPr>
            <p:spPr>
              <a:xfrm>
                <a:off x="7414935" y="4953136"/>
                <a:ext cx="425296" cy="6241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95786" y="1290716"/>
            <a:ext cx="313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</a:t>
            </a:r>
            <a:r>
              <a:rPr lang="en-US" dirty="0" err="1" smtClean="0"/>
              <a:t>resource_monitor</a:t>
            </a:r>
            <a:r>
              <a:rPr lang="en-US" dirty="0" smtClean="0"/>
              <a:t> mysim.exe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Monitoring Strategies</a:t>
            </a:r>
            <a:endParaRPr lang="en-US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668171"/>
              </p:ext>
            </p:extLst>
          </p:nvPr>
        </p:nvGraphicFramePr>
        <p:xfrm>
          <a:off x="250031" y="3777258"/>
          <a:ext cx="8642822" cy="2857500"/>
        </p:xfrm>
        <a:graphic>
          <a:graphicData uri="http://schemas.openxmlformats.org/drawingml/2006/table">
            <a:tbl>
              <a:tblPr/>
              <a:tblGrid>
                <a:gridCol w="2880941"/>
                <a:gridCol w="2880940"/>
                <a:gridCol w="2880941"/>
              </a:tblGrid>
              <a:tr h="51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Summaries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Snapshot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Events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</a:tr>
              <a:tr h="116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getrusage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 and times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Reading /proc and measuring disk at given intervals.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Linker wrapper to libc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Available only at the end of a process.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Blind while waiting for next interval.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Fragile to modifications of the environment, no statically linked processes.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7456246"/>
              </p:ext>
            </p:extLst>
          </p:nvPr>
        </p:nvGraphicFramePr>
        <p:xfrm>
          <a:off x="248916" y="1688826"/>
          <a:ext cx="8645054" cy="1294805"/>
        </p:xfrm>
        <a:graphic>
          <a:graphicData uri="http://schemas.openxmlformats.org/drawingml/2006/table">
            <a:tbl>
              <a:tblPr/>
              <a:tblGrid>
                <a:gridCol w="4323085"/>
                <a:gridCol w="4321969"/>
              </a:tblGrid>
              <a:tr h="607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Indirect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Direct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</a:tr>
              <a:tr h="687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Monitor how the world changes while the process tree is alive.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Monitor what functions, and with which arguments the process tree is calling.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422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2" y="163425"/>
            <a:ext cx="519888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Cooperative Computing Lab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1748" name="Picture 4" descr="http://www.nd.edu/~ccl/research/ccl-july2009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26" y="2174197"/>
            <a:ext cx="4284468" cy="321335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1532235" y="551728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19966" t="16183" r="29358" b="8474"/>
          <a:stretch>
            <a:fillRect/>
          </a:stretch>
        </p:blipFill>
        <p:spPr bwMode="auto">
          <a:xfrm>
            <a:off x="5582652" y="433152"/>
            <a:ext cx="3260556" cy="30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 l="20118" t="18672" r="29511" b="7091"/>
          <a:stretch>
            <a:fillRect/>
          </a:stretch>
        </p:blipFill>
        <p:spPr bwMode="auto">
          <a:xfrm>
            <a:off x="5582650" y="3461931"/>
            <a:ext cx="3260558" cy="30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249" y="1081959"/>
            <a:ext cx="5198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 of Notre Dame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Portable Resource Management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60186" y="4912612"/>
            <a:ext cx="8322797" cy="1732887"/>
            <a:chOff x="560186" y="4912612"/>
            <a:chExt cx="8322797" cy="1732887"/>
          </a:xfrm>
        </p:grpSpPr>
        <p:sp>
          <p:nvSpPr>
            <p:cNvPr id="27" name="Oval 26"/>
            <p:cNvSpPr/>
            <p:nvPr/>
          </p:nvSpPr>
          <p:spPr>
            <a:xfrm>
              <a:off x="2723841" y="5172923"/>
              <a:ext cx="1031257" cy="10324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Work</a:t>
              </a:r>
            </a:p>
            <a:p>
              <a:pPr algn="ctr"/>
              <a:r>
                <a:rPr lang="en-US" sz="1600" dirty="0" smtClean="0"/>
                <a:t>Queue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186" y="4923692"/>
              <a:ext cx="1588477" cy="154657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while( more work </a:t>
              </a:r>
              <a:r>
                <a:rPr lang="en-US" sz="1000" dirty="0" smtClean="0"/>
                <a:t>to</a:t>
              </a:r>
              <a:r>
                <a:rPr lang="en-US" sz="1050" dirty="0" smtClean="0"/>
                <a:t> do) {</a:t>
              </a:r>
            </a:p>
            <a:p>
              <a:r>
                <a:rPr lang="en-US" sz="1050" dirty="0" smtClean="0"/>
                <a:t>     </a:t>
              </a:r>
              <a:r>
                <a:rPr lang="en-US" sz="1050" dirty="0" err="1" smtClean="0"/>
                <a:t>foreach</a:t>
              </a:r>
              <a:r>
                <a:rPr lang="en-US" sz="1050" dirty="0" smtClean="0"/>
                <a:t> work unit {</a:t>
              </a:r>
            </a:p>
            <a:p>
              <a:r>
                <a:rPr lang="en-US" sz="1050" dirty="0" smtClean="0"/>
                <a:t>        t = </a:t>
              </a:r>
              <a:r>
                <a:rPr lang="en-US" sz="1050" dirty="0" err="1" smtClean="0"/>
                <a:t>create_task</a:t>
              </a:r>
              <a:r>
                <a:rPr lang="en-US" sz="1050" dirty="0" smtClean="0"/>
                <a:t>();</a:t>
              </a:r>
            </a:p>
            <a:p>
              <a:r>
                <a:rPr lang="en-US" sz="1050" dirty="0" smtClean="0"/>
                <a:t>        </a:t>
              </a:r>
              <a:r>
                <a:rPr lang="en-US" sz="1050" dirty="0" err="1" smtClean="0"/>
                <a:t>submit_task</a:t>
              </a:r>
              <a:r>
                <a:rPr lang="en-US" sz="1050" dirty="0" smtClean="0"/>
                <a:t>(t);</a:t>
              </a:r>
            </a:p>
            <a:p>
              <a:r>
                <a:rPr lang="en-US" sz="1050" dirty="0" smtClean="0"/>
                <a:t>     }</a:t>
              </a:r>
            </a:p>
            <a:p>
              <a:endParaRPr lang="en-US" sz="1050" dirty="0"/>
            </a:p>
            <a:p>
              <a:r>
                <a:rPr lang="en-US" sz="1050" dirty="0" smtClean="0"/>
                <a:t>     t = </a:t>
              </a:r>
              <a:r>
                <a:rPr lang="en-US" sz="1050" dirty="0" err="1" smtClean="0"/>
                <a:t>wait_for</a:t>
              </a:r>
              <a:r>
                <a:rPr lang="en-US" sz="1050" dirty="0" err="1"/>
                <a:t>_</a:t>
              </a:r>
              <a:r>
                <a:rPr lang="en-US" sz="1050" dirty="0" err="1" smtClean="0"/>
                <a:t>task</a:t>
              </a:r>
              <a:r>
                <a:rPr lang="en-US" sz="1050" dirty="0" smtClean="0"/>
                <a:t>();</a:t>
              </a:r>
            </a:p>
            <a:p>
              <a:r>
                <a:rPr lang="en-US" sz="1050" dirty="0"/>
                <a:t> </a:t>
              </a:r>
              <a:r>
                <a:rPr lang="en-US" sz="1050" dirty="0" smtClean="0"/>
                <a:t>    </a:t>
              </a:r>
              <a:r>
                <a:rPr lang="en-US" sz="1050" dirty="0" err="1" smtClean="0"/>
                <a:t>process_result</a:t>
              </a:r>
              <a:r>
                <a:rPr lang="en-US" sz="1050" dirty="0" smtClean="0"/>
                <a:t>(t);</a:t>
              </a:r>
            </a:p>
            <a:p>
              <a:r>
                <a:rPr lang="en-US" sz="1050" dirty="0" smtClean="0"/>
                <a:t>}</a:t>
              </a:r>
            </a:p>
          </p:txBody>
        </p:sp>
        <p:cxnSp>
          <p:nvCxnSpPr>
            <p:cNvPr id="30" name="Straight Arrow Connector 29"/>
            <p:cNvCxnSpPr>
              <a:stCxn id="28" idx="3"/>
              <a:endCxn id="27" idx="2"/>
            </p:cNvCxnSpPr>
            <p:nvPr/>
          </p:nvCxnSpPr>
          <p:spPr>
            <a:xfrm flipV="1">
              <a:off x="2148663" y="5689133"/>
              <a:ext cx="575178" cy="7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6"/>
              <a:endCxn id="54" idx="2"/>
            </p:cNvCxnSpPr>
            <p:nvPr/>
          </p:nvCxnSpPr>
          <p:spPr>
            <a:xfrm>
              <a:off x="3755098" y="5689133"/>
              <a:ext cx="1166075" cy="4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737423" y="4912612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RM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737423" y="5592154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Task</a:t>
              </a:r>
              <a:endParaRPr lang="en-US" sz="1600" dirty="0"/>
            </a:p>
          </p:txBody>
        </p:sp>
        <p:cxnSp>
          <p:nvCxnSpPr>
            <p:cNvPr id="42" name="Straight Arrow Connector 41"/>
            <p:cNvCxnSpPr>
              <a:stCxn id="40" idx="4"/>
              <a:endCxn id="41" idx="0"/>
            </p:cNvCxnSpPr>
            <p:nvPr/>
          </p:nvCxnSpPr>
          <p:spPr>
            <a:xfrm>
              <a:off x="5990879" y="5361480"/>
              <a:ext cx="0" cy="230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3" idx="6"/>
              <a:endCxn id="40" idx="2"/>
            </p:cNvCxnSpPr>
            <p:nvPr/>
          </p:nvCxnSpPr>
          <p:spPr>
            <a:xfrm>
              <a:off x="5372517" y="5137046"/>
              <a:ext cx="3649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924109" y="4923692"/>
              <a:ext cx="448408" cy="4267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921173" y="5480528"/>
              <a:ext cx="448408" cy="4267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924109" y="6028568"/>
              <a:ext cx="448408" cy="4267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57" name="Straight Arrow Connector 56"/>
            <p:cNvCxnSpPr>
              <a:stCxn id="27" idx="6"/>
              <a:endCxn id="53" idx="2"/>
            </p:cNvCxnSpPr>
            <p:nvPr/>
          </p:nvCxnSpPr>
          <p:spPr>
            <a:xfrm flipV="1">
              <a:off x="3755098" y="5137046"/>
              <a:ext cx="1169011" cy="5520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7" idx="6"/>
              <a:endCxn id="55" idx="2"/>
            </p:cNvCxnSpPr>
            <p:nvPr/>
          </p:nvCxnSpPr>
          <p:spPr>
            <a:xfrm>
              <a:off x="3755098" y="5689133"/>
              <a:ext cx="1169011" cy="5527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6914841" y="4923691"/>
              <a:ext cx="1968142" cy="17218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task 1 details:</a:t>
              </a:r>
            </a:p>
            <a:p>
              <a:r>
                <a:rPr lang="en-US" dirty="0" smtClean="0"/>
                <a:t>   </a:t>
              </a:r>
              <a:r>
                <a:rPr lang="en-US" dirty="0" err="1" smtClean="0"/>
                <a:t>cpu</a:t>
              </a:r>
              <a:r>
                <a:rPr lang="en-US" dirty="0" smtClean="0"/>
                <a:t>, ram, disk</a:t>
              </a:r>
            </a:p>
            <a:p>
              <a:r>
                <a:rPr lang="en-US" dirty="0" smtClean="0"/>
                <a:t>task 2 details:</a:t>
              </a:r>
            </a:p>
            <a:p>
              <a:r>
                <a:rPr lang="en-US" dirty="0" smtClean="0"/>
                <a:t>   </a:t>
              </a:r>
              <a:r>
                <a:rPr lang="en-US" dirty="0" err="1" smtClean="0"/>
                <a:t>cpu</a:t>
              </a:r>
              <a:r>
                <a:rPr lang="en-US" dirty="0" smtClean="0"/>
                <a:t>, ram, disk</a:t>
              </a:r>
            </a:p>
            <a:p>
              <a:r>
                <a:rPr lang="en-US" dirty="0" smtClean="0"/>
                <a:t>task 3 details:</a:t>
              </a:r>
            </a:p>
            <a:p>
              <a:r>
                <a:rPr lang="en-US" dirty="0" smtClean="0"/>
                <a:t>   </a:t>
              </a:r>
              <a:r>
                <a:rPr lang="en-US" dirty="0" err="1" smtClean="0"/>
                <a:t>cpu</a:t>
              </a:r>
              <a:r>
                <a:rPr lang="en-US" dirty="0" smtClean="0"/>
                <a:t>, ram, disk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3117" y="1354031"/>
            <a:ext cx="8651630" cy="1594386"/>
            <a:chOff x="677008" y="2851261"/>
            <a:chExt cx="8651630" cy="1594386"/>
          </a:xfrm>
        </p:grpSpPr>
        <p:pic>
          <p:nvPicPr>
            <p:cNvPr id="18" name="Picture 40" descr="Recursive-SCE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77008" y="2851261"/>
              <a:ext cx="1934308" cy="1362677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045816" y="3018309"/>
              <a:ext cx="1031257" cy="10324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Pegasus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>
              <a:stCxn id="18" idx="3"/>
              <a:endCxn id="20" idx="2"/>
            </p:cNvCxnSpPr>
            <p:nvPr/>
          </p:nvCxnSpPr>
          <p:spPr>
            <a:xfrm>
              <a:off x="2611316" y="3532600"/>
              <a:ext cx="434500" cy="1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6" name="Picture 2" descr="HTCondor High Throughput Comput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39658" y="3280917"/>
              <a:ext cx="2141748" cy="511564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>
              <a:stCxn id="20" idx="6"/>
              <a:endCxn id="11266" idx="1"/>
            </p:cNvCxnSpPr>
            <p:nvPr/>
          </p:nvCxnSpPr>
          <p:spPr>
            <a:xfrm>
              <a:off x="4077073" y="3534519"/>
              <a:ext cx="562585" cy="21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236442" y="3317237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RM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236442" y="3996779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Task</a:t>
              </a:r>
              <a:endParaRPr lang="en-US" sz="1600" dirty="0"/>
            </a:p>
          </p:txBody>
        </p:sp>
        <p:cxnSp>
          <p:nvCxnSpPr>
            <p:cNvPr id="37" name="Straight Arrow Connector 36"/>
            <p:cNvCxnSpPr>
              <a:stCxn id="34" idx="4"/>
              <a:endCxn id="35" idx="0"/>
            </p:cNvCxnSpPr>
            <p:nvPr/>
          </p:nvCxnSpPr>
          <p:spPr>
            <a:xfrm>
              <a:off x="7489898" y="3766105"/>
              <a:ext cx="0" cy="230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266" idx="3"/>
              <a:endCxn id="34" idx="2"/>
            </p:cNvCxnSpPr>
            <p:nvPr/>
          </p:nvCxnSpPr>
          <p:spPr>
            <a:xfrm>
              <a:off x="6781406" y="3536699"/>
              <a:ext cx="455036" cy="49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7810500" y="331723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Job-1.res</a:t>
              </a:r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962900" y="346963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Job-2.res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8115300" y="362203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job-3.res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7443" y="3128854"/>
            <a:ext cx="7980685" cy="1497728"/>
            <a:chOff x="882161" y="1168469"/>
            <a:chExt cx="7980685" cy="1497728"/>
          </a:xfrm>
        </p:grpSpPr>
        <p:pic>
          <p:nvPicPr>
            <p:cNvPr id="67" name="Picture 4" descr="bwa_workflo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2161" y="1168469"/>
              <a:ext cx="1378549" cy="1191067"/>
            </a:xfrm>
            <a:prstGeom prst="rect">
              <a:avLst/>
            </a:prstGeom>
            <a:noFill/>
          </p:spPr>
        </p:pic>
        <p:sp>
          <p:nvSpPr>
            <p:cNvPr id="70" name="Oval 69"/>
            <p:cNvSpPr/>
            <p:nvPr/>
          </p:nvSpPr>
          <p:spPr>
            <a:xfrm>
              <a:off x="3045816" y="1251625"/>
              <a:ext cx="1031257" cy="10324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 smtClean="0"/>
                <a:t>Makeflow</a:t>
              </a:r>
              <a:endParaRPr lang="en-US" sz="1400" dirty="0"/>
            </a:p>
          </p:txBody>
        </p:sp>
        <p:cxnSp>
          <p:nvCxnSpPr>
            <p:cNvPr id="72" name="Straight Arrow Connector 71"/>
            <p:cNvCxnSpPr>
              <a:stCxn id="67" idx="3"/>
              <a:endCxn id="70" idx="2"/>
            </p:cNvCxnSpPr>
            <p:nvPr/>
          </p:nvCxnSpPr>
          <p:spPr>
            <a:xfrm>
              <a:off x="2260710" y="1764003"/>
              <a:ext cx="785106" cy="3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246084" y="1260417"/>
              <a:ext cx="1087355" cy="10324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other batch system</a:t>
              </a:r>
              <a:endParaRPr lang="en-US" sz="900" dirty="0" smtClean="0"/>
            </a:p>
          </p:txBody>
        </p:sp>
        <p:cxnSp>
          <p:nvCxnSpPr>
            <p:cNvPr id="38" name="Straight Arrow Connector 37"/>
            <p:cNvCxnSpPr>
              <a:stCxn id="70" idx="6"/>
              <a:endCxn id="78" idx="2"/>
            </p:cNvCxnSpPr>
            <p:nvPr/>
          </p:nvCxnSpPr>
          <p:spPr>
            <a:xfrm>
              <a:off x="4077073" y="1767835"/>
              <a:ext cx="1169011" cy="8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770650" y="1537787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RM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770650" y="2217329"/>
              <a:ext cx="506911" cy="448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Task</a:t>
              </a:r>
              <a:endParaRPr lang="en-US" sz="1600" dirty="0"/>
            </a:p>
          </p:txBody>
        </p:sp>
        <p:cxnSp>
          <p:nvCxnSpPr>
            <p:cNvPr id="46" name="Straight Arrow Connector 45"/>
            <p:cNvCxnSpPr>
              <a:stCxn id="44" idx="4"/>
              <a:endCxn id="45" idx="0"/>
            </p:cNvCxnSpPr>
            <p:nvPr/>
          </p:nvCxnSpPr>
          <p:spPr>
            <a:xfrm>
              <a:off x="7024106" y="1986655"/>
              <a:ext cx="0" cy="230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8" idx="6"/>
              <a:endCxn id="44" idx="2"/>
            </p:cNvCxnSpPr>
            <p:nvPr/>
          </p:nvCxnSpPr>
          <p:spPr>
            <a:xfrm flipV="1">
              <a:off x="6333439" y="1762221"/>
              <a:ext cx="437211" cy="14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7344708" y="153778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rule-1.res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97108" y="169018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Jrule2.res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649508" y="1842587"/>
              <a:ext cx="1213338" cy="4377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rule-3.res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07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Visualization of </a:t>
            </a:r>
            <a:r>
              <a:rPr lang="en-US" dirty="0" err="1" smtClean="0"/>
              <a:t>SHRiMP</a:t>
            </a:r>
            <a:endParaRPr lang="en-US" dirty="0"/>
          </a:p>
        </p:txBody>
      </p:sp>
      <p:pic>
        <p:nvPicPr>
          <p:cNvPr id="52228" name="Picture 4" descr="shrimp_workflo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58" y="1381542"/>
            <a:ext cx="6729935" cy="1878466"/>
          </a:xfrm>
          <a:prstGeom prst="rect">
            <a:avLst/>
          </a:prstGeom>
          <a:noFill/>
        </p:spPr>
      </p:pic>
      <p:pic>
        <p:nvPicPr>
          <p:cNvPr id="52230" name="Picture 6" descr="http://www3.nd.edu/~ccl/workflows/shrimp/rmapper-cs/wall_time_250x250_hist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8" y="4116890"/>
            <a:ext cx="2381250" cy="2381250"/>
          </a:xfrm>
          <a:prstGeom prst="rect">
            <a:avLst/>
          </a:prstGeom>
          <a:noFill/>
        </p:spPr>
      </p:pic>
      <p:pic>
        <p:nvPicPr>
          <p:cNvPr id="52232" name="Picture 8" descr="http://www3.nd.edu/~ccl/workflows/shrimp/rmapper-cs/cpu_time_250x250_hist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1535" y="4140954"/>
            <a:ext cx="2381250" cy="2381250"/>
          </a:xfrm>
          <a:prstGeom prst="rect">
            <a:avLst/>
          </a:prstGeom>
          <a:noFill/>
        </p:spPr>
      </p:pic>
      <p:pic>
        <p:nvPicPr>
          <p:cNvPr id="52234" name="Picture 10" descr="http://www3.nd.edu/~ccl/workflows/shrimp/rmapper-cs/resident_memory_250x250_hist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628" y="4127822"/>
            <a:ext cx="2381250" cy="2381250"/>
          </a:xfrm>
          <a:prstGeom prst="rect">
            <a:avLst/>
          </a:prstGeom>
          <a:noFill/>
        </p:spPr>
      </p:pic>
      <p:pic>
        <p:nvPicPr>
          <p:cNvPr id="52236" name="Picture 12" descr="http://www3.nd.edu/~ccl/workflows/shrimp/rmapper-cs/bytes_read_250x250_hist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750" y="4128922"/>
            <a:ext cx="2381250" cy="2381250"/>
          </a:xfrm>
          <a:prstGeom prst="rect">
            <a:avLst/>
          </a:prstGeom>
          <a:noFill/>
        </p:spPr>
      </p:pic>
      <p:pic>
        <p:nvPicPr>
          <p:cNvPr id="52226" name="Picture 2" descr="http://www3.nd.edu/~ccl/workflows/shrimp/concurrent_processes_1250x500_aggregat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08874" y="2009274"/>
            <a:ext cx="4765080" cy="190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wa_workflo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276" y="1389318"/>
            <a:ext cx="5829463" cy="5036656"/>
          </a:xfrm>
          <a:prstGeom prst="rect">
            <a:avLst/>
          </a:prstGeom>
          <a:noFill/>
        </p:spPr>
      </p:pic>
      <p:pic>
        <p:nvPicPr>
          <p:cNvPr id="51204" name="Picture 4" descr="http://www3.nd.edu/~ccl/workflows/bwa/bwa/resident_memory_600x600_hi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218" y="1286200"/>
            <a:ext cx="5406406" cy="54064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 Happen: BWA 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10447" y="5569320"/>
            <a:ext cx="444843" cy="518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/>
          <a:srcRect l="26656" t="76246" r="45878"/>
          <a:stretch>
            <a:fillRect/>
          </a:stretch>
        </p:blipFill>
        <p:spPr bwMode="auto">
          <a:xfrm>
            <a:off x="5623624" y="1461510"/>
            <a:ext cx="3348682" cy="1810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583954" y="2856504"/>
            <a:ext cx="3560046" cy="518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/>
          <a:srcRect l="29189" t="34862" r="35034" b="6817"/>
          <a:stretch>
            <a:fillRect/>
          </a:stretch>
        </p:blipFill>
        <p:spPr bwMode="auto">
          <a:xfrm>
            <a:off x="5620050" y="3375489"/>
            <a:ext cx="3314834" cy="3377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Cycle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33257" y="1417638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1649" y="2265499"/>
            <a:ext cx="553792" cy="55379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task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88432" y="2226862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5553" y="3338758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98958" y="3338758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"/>
            <a:endCxn id="6" idx="7"/>
          </p:cNvCxnSpPr>
          <p:nvPr/>
        </p:nvCxnSpPr>
        <p:spPr>
          <a:xfrm flipH="1">
            <a:off x="1261123" y="1890329"/>
            <a:ext cx="353235" cy="41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5" idx="1"/>
          </p:cNvCxnSpPr>
          <p:nvPr/>
        </p:nvCxnSpPr>
        <p:spPr>
          <a:xfrm>
            <a:off x="2005948" y="1890329"/>
            <a:ext cx="346802" cy="45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7" idx="0"/>
          </p:cNvCxnSpPr>
          <p:nvPr/>
        </p:nvCxnSpPr>
        <p:spPr>
          <a:xfrm flipH="1">
            <a:off x="1052449" y="2780654"/>
            <a:ext cx="12879" cy="55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36977" y="3362368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8" idx="0"/>
          </p:cNvCxnSpPr>
          <p:nvPr/>
        </p:nvCxnSpPr>
        <p:spPr>
          <a:xfrm flipH="1">
            <a:off x="2075854" y="2738190"/>
            <a:ext cx="276896" cy="600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12" idx="0"/>
          </p:cNvCxnSpPr>
          <p:nvPr/>
        </p:nvCxnSpPr>
        <p:spPr>
          <a:xfrm>
            <a:off x="2744340" y="2738190"/>
            <a:ext cx="269533" cy="624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930325" y="4906016"/>
            <a:ext cx="2182547" cy="1533099"/>
            <a:chOff x="6650190" y="1925783"/>
            <a:chExt cx="2182547" cy="1533099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45" y="3075700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typ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4965" y="3061840"/>
              <a:ext cx="57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</a:t>
              </a: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50190" y="30895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9449" y="2382970"/>
              <a:ext cx="3032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71654" y="266006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RAM</a:t>
              </a:r>
              <a:endParaRPr lang="en-US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087792" y="1950489"/>
            <a:ext cx="1615170" cy="1182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CPU: 10s</a:t>
            </a:r>
          </a:p>
          <a:p>
            <a:pPr algn="ctr"/>
            <a:r>
              <a:rPr lang="en-US" dirty="0" smtClean="0"/>
              <a:t>RAM: 16GB</a:t>
            </a:r>
          </a:p>
          <a:p>
            <a:pPr algn="ctr"/>
            <a:r>
              <a:rPr lang="en-US" dirty="0" smtClean="0"/>
              <a:t>DISK: 100GB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701234" y="3446886"/>
            <a:ext cx="866613" cy="83068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task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694104" y="2117745"/>
            <a:ext cx="885775" cy="8478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5" idx="6"/>
            <a:endCxn id="40" idx="1"/>
          </p:cNvCxnSpPr>
          <p:nvPr/>
        </p:nvCxnSpPr>
        <p:spPr>
          <a:xfrm flipV="1">
            <a:off x="2825441" y="2541606"/>
            <a:ext cx="1262351" cy="78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42" idx="2"/>
          </p:cNvCxnSpPr>
          <p:nvPr/>
        </p:nvCxnSpPr>
        <p:spPr>
          <a:xfrm>
            <a:off x="5702962" y="2541606"/>
            <a:ext cx="991142" cy="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4"/>
            <a:endCxn id="41" idx="0"/>
          </p:cNvCxnSpPr>
          <p:nvPr/>
        </p:nvCxnSpPr>
        <p:spPr>
          <a:xfrm flipH="1">
            <a:off x="7134541" y="2965606"/>
            <a:ext cx="2451" cy="4812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86194" y="1453275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Allocate Resources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7834" y="4427623"/>
            <a:ext cx="21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 Repository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4087792" y="4952566"/>
            <a:ext cx="1615170" cy="1182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CPU: </a:t>
            </a:r>
            <a:r>
              <a:rPr lang="en-US" dirty="0" smtClean="0">
                <a:solidFill>
                  <a:srgbClr val="FFFF00"/>
                </a:solidFill>
              </a:rPr>
              <a:t>5s</a:t>
            </a:r>
          </a:p>
          <a:p>
            <a:pPr algn="ctr"/>
            <a:r>
              <a:rPr lang="en-US" dirty="0" smtClean="0"/>
              <a:t>RAM: </a:t>
            </a:r>
            <a:r>
              <a:rPr lang="en-US" dirty="0" smtClean="0">
                <a:solidFill>
                  <a:srgbClr val="FFFF00"/>
                </a:solidFill>
              </a:rPr>
              <a:t>15GB</a:t>
            </a:r>
          </a:p>
          <a:p>
            <a:pPr algn="ctr"/>
            <a:r>
              <a:rPr lang="en-US" dirty="0" smtClean="0"/>
              <a:t>DISK: </a:t>
            </a:r>
            <a:r>
              <a:rPr lang="en-US" dirty="0" smtClean="0">
                <a:solidFill>
                  <a:srgbClr val="FFFF00"/>
                </a:solidFill>
              </a:rPr>
              <a:t>90GB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5" name="Elbow Connector 54"/>
          <p:cNvCxnSpPr>
            <a:stCxn id="42" idx="6"/>
            <a:endCxn id="51" idx="3"/>
          </p:cNvCxnSpPr>
          <p:nvPr/>
        </p:nvCxnSpPr>
        <p:spPr>
          <a:xfrm flipH="1">
            <a:off x="5702962" y="2541676"/>
            <a:ext cx="1876917" cy="3002007"/>
          </a:xfrm>
          <a:prstGeom prst="bentConnector3">
            <a:avLst>
              <a:gd name="adj1" fmla="val -1218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1"/>
            <a:endCxn id="26" idx="3"/>
          </p:cNvCxnSpPr>
          <p:nvPr/>
        </p:nvCxnSpPr>
        <p:spPr>
          <a:xfrm flipH="1">
            <a:off x="3112872" y="5543683"/>
            <a:ext cx="974920" cy="418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26034" y="4439655"/>
            <a:ext cx="20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Resources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864763" y="1340517"/>
            <a:ext cx="179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Measurement</a:t>
            </a:r>
          </a:p>
          <a:p>
            <a:pPr algn="ctr"/>
            <a:r>
              <a:rPr lang="en-US" dirty="0" smtClean="0"/>
              <a:t>and </a:t>
            </a:r>
            <a:r>
              <a:rPr lang="en-US" b="1" dirty="0" smtClean="0"/>
              <a:t>Enforcement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50" idx="0"/>
          </p:cNvCxnSpPr>
          <p:nvPr/>
        </p:nvCxnSpPr>
        <p:spPr>
          <a:xfrm flipV="1">
            <a:off x="1835656" y="3916160"/>
            <a:ext cx="0" cy="51146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26034" y="3498402"/>
            <a:ext cx="225279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Exception Handling</a:t>
            </a:r>
          </a:p>
          <a:p>
            <a:pPr algn="ctr"/>
            <a:r>
              <a:rPr lang="en-US" b="1" dirty="0" smtClean="0"/>
              <a:t>Is it an outlier?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" y="2117593"/>
            <a:ext cx="3272589" cy="31522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274638"/>
            <a:ext cx="8229600" cy="1143000"/>
          </a:xfrm>
        </p:spPr>
        <p:txBody>
          <a:bodyPr/>
          <a:lstStyle/>
          <a:p>
            <a:r>
              <a:rPr lang="en-US" dirty="0" smtClean="0"/>
              <a:t>Multi-Party Resource Management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33257" y="242832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1649" y="3276187"/>
            <a:ext cx="553792" cy="55379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88432" y="3237550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5553" y="434944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98958" y="434944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"/>
            <a:endCxn id="6" idx="7"/>
          </p:cNvCxnSpPr>
          <p:nvPr/>
        </p:nvCxnSpPr>
        <p:spPr>
          <a:xfrm flipH="1">
            <a:off x="1261123" y="2901017"/>
            <a:ext cx="353235" cy="41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5" idx="1"/>
          </p:cNvCxnSpPr>
          <p:nvPr/>
        </p:nvCxnSpPr>
        <p:spPr>
          <a:xfrm>
            <a:off x="2005948" y="2901017"/>
            <a:ext cx="346802" cy="45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7" idx="0"/>
          </p:cNvCxnSpPr>
          <p:nvPr/>
        </p:nvCxnSpPr>
        <p:spPr>
          <a:xfrm flipH="1">
            <a:off x="1052449" y="3791342"/>
            <a:ext cx="12879" cy="55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36977" y="437305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8" idx="0"/>
          </p:cNvCxnSpPr>
          <p:nvPr/>
        </p:nvCxnSpPr>
        <p:spPr>
          <a:xfrm flipH="1">
            <a:off x="2075854" y="3748878"/>
            <a:ext cx="276896" cy="600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12" idx="0"/>
          </p:cNvCxnSpPr>
          <p:nvPr/>
        </p:nvCxnSpPr>
        <p:spPr>
          <a:xfrm>
            <a:off x="2744340" y="3748878"/>
            <a:ext cx="269533" cy="624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740437" y="3167899"/>
            <a:ext cx="1118942" cy="1096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</a:t>
            </a:r>
          </a:p>
          <a:p>
            <a:pPr algn="ctr"/>
            <a:r>
              <a:rPr lang="en-US" dirty="0" err="1" smtClean="0"/>
              <a:t>Coord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50505" y="3236968"/>
            <a:ext cx="962527" cy="99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Batch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990345" y="4746822"/>
            <a:ext cx="1106906" cy="10523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Allocator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6894089" y="1696447"/>
            <a:ext cx="1383634" cy="11172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6" idx="7"/>
            <a:endCxn id="19" idx="2"/>
          </p:cNvCxnSpPr>
          <p:nvPr/>
        </p:nvCxnSpPr>
        <p:spPr>
          <a:xfrm flipV="1">
            <a:off x="5695514" y="2255059"/>
            <a:ext cx="1202867" cy="1073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6"/>
            <a:endCxn id="17" idx="1"/>
          </p:cNvCxnSpPr>
          <p:nvPr/>
        </p:nvCxnSpPr>
        <p:spPr>
          <a:xfrm>
            <a:off x="5859379" y="3716334"/>
            <a:ext cx="1191126" cy="16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5"/>
            <a:endCxn id="18" idx="2"/>
          </p:cNvCxnSpPr>
          <p:nvPr/>
        </p:nvCxnSpPr>
        <p:spPr>
          <a:xfrm>
            <a:off x="5695514" y="4104136"/>
            <a:ext cx="1294831" cy="11688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16" idx="2"/>
          </p:cNvCxnSpPr>
          <p:nvPr/>
        </p:nvCxnSpPr>
        <p:spPr>
          <a:xfrm>
            <a:off x="3729789" y="3693730"/>
            <a:ext cx="1010648" cy="226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Work Queue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49319" y="1961147"/>
            <a:ext cx="224990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57335" y="2727179"/>
            <a:ext cx="224990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Library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21099" y="4596063"/>
            <a:ext cx="2851484" cy="21175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 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951647" y="4535903"/>
            <a:ext cx="2851484" cy="21175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Amazon EC2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240531" y="4596063"/>
            <a:ext cx="2851484" cy="21175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HPC 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55802"/>
            <a:ext cx="24384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while( more work to do) {</a:t>
            </a:r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foreach</a:t>
            </a:r>
            <a:r>
              <a:rPr lang="en-US" sz="1600" dirty="0" smtClean="0"/>
              <a:t> work unit {</a:t>
            </a:r>
          </a:p>
          <a:p>
            <a:r>
              <a:rPr lang="en-US" sz="1600" dirty="0" smtClean="0"/>
              <a:t>        t = </a:t>
            </a:r>
            <a:r>
              <a:rPr lang="en-US" sz="1600" dirty="0" err="1" smtClean="0"/>
              <a:t>create_task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submit_task</a:t>
            </a:r>
            <a:r>
              <a:rPr lang="en-US" sz="1600" dirty="0" smtClean="0"/>
              <a:t>(t);</a:t>
            </a:r>
          </a:p>
          <a:p>
            <a:r>
              <a:rPr lang="en-US" sz="1600" dirty="0" smtClean="0"/>
              <a:t>     }</a:t>
            </a:r>
          </a:p>
          <a:p>
            <a:endParaRPr lang="en-US" sz="1600" dirty="0"/>
          </a:p>
          <a:p>
            <a:r>
              <a:rPr lang="en-US" sz="1600" dirty="0" smtClean="0"/>
              <a:t>     t = </a:t>
            </a:r>
            <a:r>
              <a:rPr lang="en-US" sz="1600" dirty="0" err="1" smtClean="0"/>
              <a:t>wait_for</a:t>
            </a:r>
            <a:r>
              <a:rPr lang="en-US" sz="1600" dirty="0" err="1"/>
              <a:t>_</a:t>
            </a:r>
            <a:r>
              <a:rPr lang="en-US" sz="1600" dirty="0" err="1" smtClean="0"/>
              <a:t>task</a:t>
            </a:r>
            <a:r>
              <a:rPr lang="en-US" sz="1600" dirty="0" smtClean="0"/>
              <a:t>();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process_result</a:t>
            </a:r>
            <a:r>
              <a:rPr lang="en-US" sz="1600" dirty="0" smtClean="0"/>
              <a:t>(t);</a:t>
            </a:r>
          </a:p>
          <a:p>
            <a:r>
              <a:rPr lang="en-US" sz="1600" dirty="0" smtClean="0"/>
              <a:t>}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97832" y="5668795"/>
            <a:ext cx="7844589" cy="934618"/>
            <a:chOff x="697832" y="5668795"/>
            <a:chExt cx="7844589" cy="934618"/>
          </a:xfrm>
        </p:grpSpPr>
        <p:sp>
          <p:nvSpPr>
            <p:cNvPr id="12" name="Oval 11"/>
            <p:cNvSpPr/>
            <p:nvPr/>
          </p:nvSpPr>
          <p:spPr>
            <a:xfrm>
              <a:off x="697832" y="5907505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479890" y="5907505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281990" y="5907505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579388" y="5907504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399548" y="6059904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097374" y="5788149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10825" y="5788150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7230985" y="5940550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928811" y="5668795"/>
              <a:ext cx="613610" cy="543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093500" y="4158340"/>
            <a:ext cx="5137485" cy="1019537"/>
            <a:chOff x="2093500" y="4158340"/>
            <a:chExt cx="5137485" cy="1019537"/>
          </a:xfrm>
        </p:grpSpPr>
        <p:sp>
          <p:nvSpPr>
            <p:cNvPr id="21" name="Can 20"/>
            <p:cNvSpPr/>
            <p:nvPr/>
          </p:nvSpPr>
          <p:spPr>
            <a:xfrm>
              <a:off x="6410825" y="4158340"/>
              <a:ext cx="820160" cy="85882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$</a:t>
              </a:r>
              <a:endParaRPr lang="en-US" sz="3600" dirty="0"/>
            </a:p>
          </p:txBody>
        </p:sp>
        <p:sp>
          <p:nvSpPr>
            <p:cNvPr id="22" name="Can 21"/>
            <p:cNvSpPr/>
            <p:nvPr/>
          </p:nvSpPr>
          <p:spPr>
            <a:xfrm>
              <a:off x="4277214" y="4166649"/>
              <a:ext cx="820160" cy="85882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$</a:t>
              </a:r>
              <a:endParaRPr lang="en-US" sz="3600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2093500" y="4319049"/>
              <a:ext cx="820160" cy="85882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$</a:t>
              </a:r>
              <a:endParaRPr lang="en-US" sz="36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13660" y="3412979"/>
            <a:ext cx="3497165" cy="1335484"/>
            <a:chOff x="2913660" y="3412979"/>
            <a:chExt cx="3497165" cy="1335484"/>
          </a:xfrm>
        </p:grpSpPr>
        <p:cxnSp>
          <p:nvCxnSpPr>
            <p:cNvPr id="55" name="Straight Arrow Connector 54"/>
            <p:cNvCxnSpPr>
              <a:stCxn id="23" idx="4"/>
              <a:endCxn id="5" idx="2"/>
            </p:cNvCxnSpPr>
            <p:nvPr/>
          </p:nvCxnSpPr>
          <p:spPr>
            <a:xfrm flipV="1">
              <a:off x="2913660" y="3412979"/>
              <a:ext cx="1768628" cy="133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2" idx="1"/>
              <a:endCxn id="5" idx="2"/>
            </p:cNvCxnSpPr>
            <p:nvPr/>
          </p:nvCxnSpPr>
          <p:spPr>
            <a:xfrm flipH="1" flipV="1">
              <a:off x="4682288" y="3412979"/>
              <a:ext cx="5006" cy="7536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2"/>
              <a:endCxn id="5" idx="2"/>
            </p:cNvCxnSpPr>
            <p:nvPr/>
          </p:nvCxnSpPr>
          <p:spPr>
            <a:xfrm flipH="1" flipV="1">
              <a:off x="4682288" y="3412979"/>
              <a:ext cx="1728537" cy="11747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660" name="Picture 4" descr="Creating Better Force Fields on Distributed GPUs with Work Queu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824" y="1459850"/>
            <a:ext cx="2474476" cy="2474476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1004637" y="5017168"/>
            <a:ext cx="7014035" cy="1042736"/>
            <a:chOff x="1004637" y="5017168"/>
            <a:chExt cx="7014035" cy="1042736"/>
          </a:xfrm>
        </p:grpSpPr>
        <p:cxnSp>
          <p:nvCxnSpPr>
            <p:cNvPr id="25" name="Straight Arrow Connector 24"/>
            <p:cNvCxnSpPr>
              <a:endCxn id="21" idx="3"/>
            </p:cNvCxnSpPr>
            <p:nvPr/>
          </p:nvCxnSpPr>
          <p:spPr>
            <a:xfrm flipH="1" flipV="1">
              <a:off x="6820905" y="5017168"/>
              <a:ext cx="674769" cy="8903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0"/>
            </p:cNvCxnSpPr>
            <p:nvPr/>
          </p:nvCxnSpPr>
          <p:spPr>
            <a:xfrm flipV="1">
              <a:off x="6717630" y="5025477"/>
              <a:ext cx="103276" cy="7626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1"/>
              <a:endCxn id="21" idx="3"/>
            </p:cNvCxnSpPr>
            <p:nvPr/>
          </p:nvCxnSpPr>
          <p:spPr>
            <a:xfrm flipH="1" flipV="1">
              <a:off x="6820905" y="5017168"/>
              <a:ext cx="1197767" cy="731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2" idx="3"/>
            </p:cNvCxnSpPr>
            <p:nvPr/>
          </p:nvCxnSpPr>
          <p:spPr>
            <a:xfrm flipH="1" flipV="1">
              <a:off x="4687294" y="5025477"/>
              <a:ext cx="666759" cy="722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22" idx="3"/>
            </p:cNvCxnSpPr>
            <p:nvPr/>
          </p:nvCxnSpPr>
          <p:spPr>
            <a:xfrm flipV="1">
              <a:off x="4687294" y="5025477"/>
              <a:ext cx="0" cy="1034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5" idx="7"/>
              <a:endCxn id="22" idx="3"/>
            </p:cNvCxnSpPr>
            <p:nvPr/>
          </p:nvCxnSpPr>
          <p:spPr>
            <a:xfrm flipV="1">
              <a:off x="4103137" y="5025477"/>
              <a:ext cx="584157" cy="9616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0"/>
              <a:endCxn id="23" idx="3"/>
            </p:cNvCxnSpPr>
            <p:nvPr/>
          </p:nvCxnSpPr>
          <p:spPr>
            <a:xfrm flipV="1">
              <a:off x="1004637" y="5177877"/>
              <a:ext cx="1498943" cy="729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0"/>
            </p:cNvCxnSpPr>
            <p:nvPr/>
          </p:nvCxnSpPr>
          <p:spPr>
            <a:xfrm flipV="1">
              <a:off x="1786695" y="5177877"/>
              <a:ext cx="716885" cy="729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4" idx="0"/>
            </p:cNvCxnSpPr>
            <p:nvPr/>
          </p:nvCxnSpPr>
          <p:spPr>
            <a:xfrm flipH="1" flipV="1">
              <a:off x="2503580" y="5177878"/>
              <a:ext cx="85215" cy="72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soon in </a:t>
            </a:r>
            <a:r>
              <a:rPr lang="en-US" dirty="0" err="1" smtClean="0"/>
              <a:t>CCTools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342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Makeflow</a:t>
            </a:r>
            <a:endParaRPr lang="en-US" dirty="0" smtClean="0"/>
          </a:p>
          <a:p>
            <a:pPr lvl="1"/>
            <a:r>
              <a:rPr lang="en-US" dirty="0" smtClean="0"/>
              <a:t>Integration with resource management.</a:t>
            </a:r>
          </a:p>
          <a:p>
            <a:pPr lvl="1"/>
            <a:r>
              <a:rPr lang="en-US" dirty="0" smtClean="0"/>
              <a:t>Built-in linker pulls in </a:t>
            </a:r>
            <a:r>
              <a:rPr lang="en-US" dirty="0" err="1" smtClean="0"/>
              <a:t>deps</a:t>
            </a:r>
            <a:r>
              <a:rPr lang="en-US" dirty="0" smtClean="0"/>
              <a:t> to make a portable package.</a:t>
            </a:r>
          </a:p>
          <a:p>
            <a:r>
              <a:rPr lang="en-US" dirty="0" smtClean="0"/>
              <a:t>Work Queue</a:t>
            </a:r>
          </a:p>
          <a:p>
            <a:pPr lvl="1"/>
            <a:r>
              <a:rPr lang="en-US" dirty="0" smtClean="0"/>
              <a:t>Hierarchy, multi-slot workers, cluster caching.</a:t>
            </a:r>
          </a:p>
          <a:p>
            <a:pPr lvl="1"/>
            <a:r>
              <a:rPr lang="en-US" dirty="0" smtClean="0"/>
              <a:t>Automatic scaling of workers with network capacity.</a:t>
            </a:r>
          </a:p>
          <a:p>
            <a:r>
              <a:rPr lang="en-US" dirty="0" smtClean="0"/>
              <a:t>Parrot</a:t>
            </a:r>
          </a:p>
          <a:p>
            <a:pPr lvl="1"/>
            <a:r>
              <a:rPr lang="en-US" dirty="0" smtClean="0"/>
              <a:t>Integration with CVMFS for CMS and (almost?) ATLAS.</a:t>
            </a:r>
          </a:p>
          <a:p>
            <a:pPr lvl="1"/>
            <a:r>
              <a:rPr lang="en-US" dirty="0" smtClean="0"/>
              <a:t>Continuous improvement of </a:t>
            </a:r>
            <a:r>
              <a:rPr lang="en-US" dirty="0" err="1" smtClean="0"/>
              <a:t>syscall</a:t>
            </a:r>
            <a:r>
              <a:rPr lang="en-US" dirty="0" smtClean="0"/>
              <a:t> support.</a:t>
            </a:r>
          </a:p>
          <a:p>
            <a:r>
              <a:rPr lang="en-US" dirty="0" smtClean="0"/>
              <a:t>Chirp</a:t>
            </a:r>
          </a:p>
          <a:p>
            <a:pPr lvl="1"/>
            <a:r>
              <a:rPr lang="en-US" dirty="0" smtClean="0"/>
              <a:t>Support for HDFS as a storage backend.</a:t>
            </a:r>
          </a:p>
          <a:p>
            <a:pPr lvl="1"/>
            <a:r>
              <a:rPr lang="en-US" dirty="0" smtClean="0"/>
              <a:t>Neat feature: search() system call.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67582"/>
            <a:ext cx="2133600" cy="365125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2815401"/>
            <a:ext cx="4114800" cy="34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CCL Graduate Students: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Michael Albrecht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Patrick Donnelly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Dinesh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Rajan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Casey Robinson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Peter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Sempolinski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dirty="0" smtClean="0">
                <a:latin typeface="+mn-lt"/>
              </a:rPr>
              <a:t>Li Yu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5488" y="1436443"/>
            <a:ext cx="4114800" cy="23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dV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dT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Project PIs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Bill </a:t>
            </a:r>
            <a:r>
              <a:rPr lang="en-US" sz="2400" kern="0" dirty="0" err="1" smtClean="0"/>
              <a:t>Allcock</a:t>
            </a:r>
            <a:r>
              <a:rPr lang="en-US" sz="2400" kern="0" dirty="0" smtClean="0"/>
              <a:t> (ALCF)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Ewa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Deelman</a:t>
            </a:r>
            <a:r>
              <a:rPr lang="en-US" sz="2400" kern="0" dirty="0" smtClean="0"/>
              <a:t> (USC)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Miron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Livny</a:t>
            </a:r>
            <a:r>
              <a:rPr lang="en-US" sz="2400" kern="0" dirty="0" smtClean="0"/>
              <a:t> (UW)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Frank </a:t>
            </a:r>
            <a:r>
              <a:rPr lang="en-US" sz="2400" kern="0" dirty="0" err="1" smtClean="0"/>
              <a:t>Weurthwein</a:t>
            </a:r>
            <a:r>
              <a:rPr lang="en-US" sz="2400" kern="0" dirty="0" smtClean="0"/>
              <a:t> (UCSD)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0" y="1515976"/>
            <a:ext cx="41148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CCL Staff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Tovar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s://encrypted-tbn0.gstatic.com/images?q=tbn:ANd9GcSimPWWttPQZ0sxsS880hEqAuFVBw22GL43Sh3esRJgiwiqbv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69" y="4307296"/>
            <a:ext cx="1740478" cy="1740478"/>
          </a:xfrm>
          <a:prstGeom prst="rect">
            <a:avLst/>
          </a:prstGeom>
          <a:noFill/>
        </p:spPr>
      </p:pic>
      <p:pic>
        <p:nvPicPr>
          <p:cNvPr id="8194" name="Picture 2" descr="https://encrypted-tbn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9808" y="4271200"/>
            <a:ext cx="1837500" cy="183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2" y="163425"/>
            <a:ext cx="519888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Cooperative Computing Lab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1748" name="Picture 4" descr="http://www.nd.edu/~ccl/research/ccl-july2009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26" y="2174197"/>
            <a:ext cx="4284468" cy="321335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1532235" y="551728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19966" t="16183" r="29358" b="8474"/>
          <a:stretch>
            <a:fillRect/>
          </a:stretch>
        </p:blipFill>
        <p:spPr bwMode="auto">
          <a:xfrm>
            <a:off x="5582652" y="433152"/>
            <a:ext cx="3260556" cy="30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 l="20118" t="18672" r="29511" b="7091"/>
          <a:stretch>
            <a:fillRect/>
          </a:stretch>
        </p:blipFill>
        <p:spPr bwMode="auto">
          <a:xfrm>
            <a:off x="5582650" y="3461931"/>
            <a:ext cx="3260558" cy="30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249" y="1081959"/>
            <a:ext cx="5198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 of Notre Dame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Cooperative Computing Lab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release open source software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805" t="16218" r="19632"/>
          <a:stretch>
            <a:fillRect/>
          </a:stretch>
        </p:blipFill>
        <p:spPr bwMode="auto">
          <a:xfrm>
            <a:off x="541435" y="0"/>
            <a:ext cx="7931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Familiar Problem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12890" y="238259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51282" y="3230457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8065" y="3191820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186" y="430371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8591" y="430371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rice_data_center06052007x300"/>
          <p:cNvPicPr>
            <a:picLocks noChangeAspect="1" noChangeArrowheads="1"/>
          </p:cNvPicPr>
          <p:nvPr/>
        </p:nvPicPr>
        <p:blipFill>
          <a:blip r:embed="rId2" cstate="print"/>
          <a:srcRect l="40476"/>
          <a:stretch>
            <a:fillRect/>
          </a:stretch>
        </p:blipFill>
        <p:spPr bwMode="auto">
          <a:xfrm>
            <a:off x="6069175" y="2287011"/>
            <a:ext cx="2186190" cy="2486786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3779499" y="3026541"/>
            <a:ext cx="1642510" cy="1131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100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5" idx="3"/>
            <a:endCxn id="7" idx="7"/>
          </p:cNvCxnSpPr>
          <p:nvPr/>
        </p:nvCxnSpPr>
        <p:spPr>
          <a:xfrm flipH="1">
            <a:off x="1440756" y="2855287"/>
            <a:ext cx="353235" cy="41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5"/>
            <a:endCxn id="6" idx="1"/>
          </p:cNvCxnSpPr>
          <p:nvPr/>
        </p:nvCxnSpPr>
        <p:spPr>
          <a:xfrm>
            <a:off x="2185581" y="2855287"/>
            <a:ext cx="346802" cy="45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  <a:endCxn id="9" idx="0"/>
          </p:cNvCxnSpPr>
          <p:nvPr/>
        </p:nvCxnSpPr>
        <p:spPr>
          <a:xfrm flipH="1">
            <a:off x="1232082" y="3745612"/>
            <a:ext cx="12879" cy="55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916610" y="4327326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6" idx="3"/>
            <a:endCxn id="10" idx="0"/>
          </p:cNvCxnSpPr>
          <p:nvPr/>
        </p:nvCxnSpPr>
        <p:spPr>
          <a:xfrm flipH="1">
            <a:off x="2255487" y="3703148"/>
            <a:ext cx="276896" cy="600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5"/>
            <a:endCxn id="25" idx="0"/>
          </p:cNvCxnSpPr>
          <p:nvPr/>
        </p:nvCxnSpPr>
        <p:spPr>
          <a:xfrm>
            <a:off x="2923973" y="3703148"/>
            <a:ext cx="269533" cy="624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actually happens:</a:t>
            </a:r>
            <a:endParaRPr lang="en-US" dirty="0"/>
          </a:p>
        </p:txBody>
      </p:sp>
      <p:pic>
        <p:nvPicPr>
          <p:cNvPr id="12" name="Picture 12" descr="rice_data_center06052007x300"/>
          <p:cNvPicPr>
            <a:picLocks noChangeAspect="1" noChangeArrowheads="1"/>
          </p:cNvPicPr>
          <p:nvPr/>
        </p:nvPicPr>
        <p:blipFill>
          <a:blip r:embed="rId2" cstate="print"/>
          <a:srcRect l="40476"/>
          <a:stretch>
            <a:fillRect/>
          </a:stretch>
        </p:blipFill>
        <p:spPr bwMode="auto">
          <a:xfrm>
            <a:off x="6069175" y="2338527"/>
            <a:ext cx="2186190" cy="2486786"/>
          </a:xfrm>
          <a:prstGeom prst="rect">
            <a:avLst/>
          </a:prstGeom>
          <a:noFill/>
        </p:spPr>
      </p:pic>
      <p:pic>
        <p:nvPicPr>
          <p:cNvPr id="16" name="Picture 9" descr="datacen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884" y="1983279"/>
            <a:ext cx="2974764" cy="34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>
          <a:xfrm>
            <a:off x="1815921" y="2408351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54313" y="3256212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071096" y="3217575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8217" y="4329471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81622" y="4329471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1" idx="3"/>
            <a:endCxn id="43" idx="7"/>
          </p:cNvCxnSpPr>
          <p:nvPr/>
        </p:nvCxnSpPr>
        <p:spPr>
          <a:xfrm flipH="1">
            <a:off x="1543787" y="2881042"/>
            <a:ext cx="353235" cy="41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5"/>
            <a:endCxn id="42" idx="1"/>
          </p:cNvCxnSpPr>
          <p:nvPr/>
        </p:nvCxnSpPr>
        <p:spPr>
          <a:xfrm>
            <a:off x="2288612" y="2881042"/>
            <a:ext cx="346802" cy="45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4"/>
            <a:endCxn id="44" idx="0"/>
          </p:cNvCxnSpPr>
          <p:nvPr/>
        </p:nvCxnSpPr>
        <p:spPr>
          <a:xfrm flipH="1">
            <a:off x="1335113" y="3771367"/>
            <a:ext cx="12879" cy="55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019641" y="4353081"/>
            <a:ext cx="553792" cy="5537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2" idx="3"/>
            <a:endCxn id="45" idx="0"/>
          </p:cNvCxnSpPr>
          <p:nvPr/>
        </p:nvCxnSpPr>
        <p:spPr>
          <a:xfrm flipH="1">
            <a:off x="2358518" y="3728903"/>
            <a:ext cx="276896" cy="600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5"/>
            <a:endCxn id="49" idx="0"/>
          </p:cNvCxnSpPr>
          <p:nvPr/>
        </p:nvCxnSpPr>
        <p:spPr>
          <a:xfrm>
            <a:off x="3027004" y="3728903"/>
            <a:ext cx="269533" cy="624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83334" y="1996224"/>
            <a:ext cx="1532587" cy="2610143"/>
            <a:chOff x="283334" y="1996224"/>
            <a:chExt cx="1532587" cy="2610143"/>
          </a:xfrm>
        </p:grpSpPr>
        <p:sp>
          <p:nvSpPr>
            <p:cNvPr id="18" name="Rectangle 17"/>
            <p:cNvSpPr/>
            <p:nvPr/>
          </p:nvSpPr>
          <p:spPr>
            <a:xfrm>
              <a:off x="283334" y="1996224"/>
              <a:ext cx="1051779" cy="8242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 TB</a:t>
              </a:r>
              <a:endParaRPr lang="en-US" sz="3200" dirty="0"/>
            </a:p>
          </p:txBody>
        </p:sp>
        <p:cxnSp>
          <p:nvCxnSpPr>
            <p:cNvPr id="21" name="Straight Arrow Connector 20"/>
            <p:cNvCxnSpPr>
              <a:stCxn id="18" idx="2"/>
            </p:cNvCxnSpPr>
            <p:nvPr/>
          </p:nvCxnSpPr>
          <p:spPr>
            <a:xfrm>
              <a:off x="809224" y="2820477"/>
              <a:ext cx="342974" cy="5039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3"/>
            </p:cNvCxnSpPr>
            <p:nvPr/>
          </p:nvCxnSpPr>
          <p:spPr>
            <a:xfrm>
              <a:off x="1335113" y="2408351"/>
              <a:ext cx="480808" cy="837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hape 52"/>
            <p:cNvCxnSpPr>
              <a:stCxn id="18" idx="2"/>
              <a:endCxn id="44" idx="2"/>
            </p:cNvCxnSpPr>
            <p:nvPr/>
          </p:nvCxnSpPr>
          <p:spPr>
            <a:xfrm rot="16200000" flipH="1">
              <a:off x="40775" y="3588925"/>
              <a:ext cx="1785890" cy="24899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1989320" y="4237164"/>
            <a:ext cx="785619" cy="74695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GPU</a:t>
            </a:r>
            <a:endParaRPr lang="en-US" sz="16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2554313" y="4906873"/>
            <a:ext cx="1785867" cy="1455290"/>
            <a:chOff x="2554313" y="4906873"/>
            <a:chExt cx="1785867" cy="1455290"/>
          </a:xfrm>
        </p:grpSpPr>
        <p:cxnSp>
          <p:nvCxnSpPr>
            <p:cNvPr id="62" name="Straight Arrow Connector 61"/>
            <p:cNvCxnSpPr>
              <a:stCxn id="49" idx="4"/>
            </p:cNvCxnSpPr>
            <p:nvPr/>
          </p:nvCxnSpPr>
          <p:spPr>
            <a:xfrm>
              <a:off x="3296537" y="4906873"/>
              <a:ext cx="0" cy="528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2554313" y="5434885"/>
              <a:ext cx="1785867" cy="9272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3M files</a:t>
              </a:r>
            </a:p>
            <a:p>
              <a:pPr algn="ctr"/>
              <a:r>
                <a:rPr lang="en-US" sz="2400" dirty="0" smtClean="0"/>
                <a:t>of 1K each</a:t>
              </a:r>
              <a:endParaRPr lang="en-US" sz="2400" dirty="0"/>
            </a:p>
          </p:txBody>
        </p:sp>
      </p:grpSp>
      <p:sp>
        <p:nvSpPr>
          <p:cNvPr id="64" name="Oval 63"/>
          <p:cNvSpPr/>
          <p:nvPr/>
        </p:nvSpPr>
        <p:spPr>
          <a:xfrm>
            <a:off x="2450816" y="3153180"/>
            <a:ext cx="785619" cy="74695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128 GB</a:t>
            </a:r>
            <a:endParaRPr lang="en-US" sz="1600" b="1" dirty="0"/>
          </a:p>
        </p:txBody>
      </p:sp>
      <p:pic>
        <p:nvPicPr>
          <p:cNvPr id="48130" name="Picture 2" descr="http://www.free-desktop-backgrounds.net/free-desktop-wallpapers-backgrounds/free-hd-desktop-wallpapers-backgrounds/78843991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5963" t="375" r="20254"/>
          <a:stretch>
            <a:fillRect/>
          </a:stretch>
        </p:blipFill>
        <p:spPr bwMode="auto">
          <a:xfrm>
            <a:off x="5595884" y="1996224"/>
            <a:ext cx="2974764" cy="3438661"/>
          </a:xfrm>
          <a:prstGeom prst="rect">
            <a:avLst/>
          </a:prstGeom>
          <a:noFill/>
        </p:spPr>
      </p:pic>
      <p:sp>
        <p:nvSpPr>
          <p:cNvPr id="66" name="Right Arrow 65"/>
          <p:cNvSpPr/>
          <p:nvPr/>
        </p:nvSpPr>
        <p:spPr>
          <a:xfrm>
            <a:off x="3779499" y="3026541"/>
            <a:ext cx="1642510" cy="1131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100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reasonable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this workload </a:t>
            </a:r>
            <a:r>
              <a:rPr lang="en-US" b="1" dirty="0" smtClean="0"/>
              <a:t>at all</a:t>
            </a:r>
            <a:r>
              <a:rPr lang="en-US" dirty="0" smtClean="0"/>
              <a:t> on machine X?</a:t>
            </a:r>
          </a:p>
          <a:p>
            <a:r>
              <a:rPr lang="en-US" dirty="0" smtClean="0"/>
              <a:t>How many workloads can I run simultaneously without running out of storage space?</a:t>
            </a:r>
          </a:p>
          <a:p>
            <a:r>
              <a:rPr lang="en-US" dirty="0" smtClean="0"/>
              <a:t>Did this workload actually behave as expected when run on a new machine?</a:t>
            </a:r>
          </a:p>
          <a:p>
            <a:r>
              <a:rPr lang="en-US" dirty="0" smtClean="0"/>
              <a:t>How is run X different from run Y?</a:t>
            </a:r>
          </a:p>
          <a:p>
            <a:r>
              <a:rPr lang="en-US" dirty="0" smtClean="0"/>
              <a:t>If my workload wasn’t able to run on this machine, where can I run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51" y="711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users have </a:t>
            </a:r>
            <a:r>
              <a:rPr lang="en-US" b="1" dirty="0" smtClean="0"/>
              <a:t>no idea </a:t>
            </a:r>
            <a:r>
              <a:rPr lang="en-US" dirty="0" smtClean="0"/>
              <a:t>what resources their applications actually need.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6719" y="1945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1692" y="3089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Computer systems are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terrible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at describing their capabilities and limits.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7450" y="41716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3786" y="53544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They don’t know when to say 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NO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94332"/>
            <a:ext cx="8229600" cy="2867809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dV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dt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Accelerating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the Rate of 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Progress</a:t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Towards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Extreme Scale Collaborative Science</a:t>
            </a:r>
            <a:b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Miron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Livny (UW), Ewa Deelman 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(USC/ISI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), Douglas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Thain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(ND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),</a:t>
            </a:r>
            <a:b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Frank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Wuerthwein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(UCSD), Bill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Allcock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(ANL)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19357"/>
            <a:ext cx="8229600" cy="24159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b="0" i="1" dirty="0" smtClean="0">
                <a:solidFill>
                  <a:schemeClr val="tx2">
                    <a:lumMod val="50000"/>
                  </a:schemeClr>
                </a:solidFill>
              </a:rPr>
              <a:t>… make </a:t>
            </a:r>
            <a:r>
              <a:rPr lang="en-US" sz="3200" b="0" i="1" dirty="0">
                <a:solidFill>
                  <a:schemeClr val="tx2">
                    <a:lumMod val="50000"/>
                  </a:schemeClr>
                </a:solidFill>
              </a:rPr>
              <a:t>it easier for scientists to conduct large-scale computational tasks that use the power of computing resources they do not own to process data they did not collect with applications they did not </a:t>
            </a:r>
            <a:r>
              <a:rPr lang="en-US" sz="3200" b="0" i="1" dirty="0" smtClean="0">
                <a:solidFill>
                  <a:schemeClr val="tx2">
                    <a:lumMod val="50000"/>
                  </a:schemeClr>
                </a:solidFill>
              </a:rPr>
              <a:t>develop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15414</TotalTime>
  <Words>1193</Words>
  <Application>Microsoft Office PowerPoint</Application>
  <PresentationFormat>On-screen Show (4:3)</PresentationFormat>
  <Paragraphs>363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Portable Resource Management for Data Intensive Workflows</vt:lpstr>
      <vt:lpstr>The Cooperative Computing Lab</vt:lpstr>
      <vt:lpstr>The Cooperative Computing Lab</vt:lpstr>
      <vt:lpstr>Slide 4</vt:lpstr>
      <vt:lpstr>A Familiar Problem</vt:lpstr>
      <vt:lpstr>What actually happens:</vt:lpstr>
      <vt:lpstr>Some reasonable questions:</vt:lpstr>
      <vt:lpstr>End users have no idea what resources their applications actually need.</vt:lpstr>
      <vt:lpstr>dV/dt : Accelerating the Rate of Progress Towards Extreme Scale Collaborative Science  Miron Livny (UW), Ewa Deelman (USC/ISI), Douglas Thain (ND), Frank Wuerthwein (UCSD), Bill Allcock (ANL)</vt:lpstr>
      <vt:lpstr>dV/dt Project Approach</vt:lpstr>
      <vt:lpstr>Stages of Resource Management</vt:lpstr>
      <vt:lpstr>Slide 12</vt:lpstr>
      <vt:lpstr>Bioinformatics Portal Generates Workflows for Makeflow</vt:lpstr>
      <vt:lpstr>Periodograms: generate an atlas of extra-solar planets</vt:lpstr>
      <vt:lpstr>Slide 15</vt:lpstr>
      <vt:lpstr>Task Characterization/Execution</vt:lpstr>
      <vt:lpstr>Data Collection and Modeling</vt:lpstr>
      <vt:lpstr>Resource Monitor</vt:lpstr>
      <vt:lpstr>Monitoring Strategies</vt:lpstr>
      <vt:lpstr>Portable Resource Management</vt:lpstr>
      <vt:lpstr>Resource Visualization of SHRiMP</vt:lpstr>
      <vt:lpstr>Outliers Happen: BWA Example</vt:lpstr>
      <vt:lpstr>Completing the Cycle</vt:lpstr>
      <vt:lpstr>Multi-Party Resource Management</vt:lpstr>
      <vt:lpstr>Application to Work Queue</vt:lpstr>
      <vt:lpstr>Coming up soon in CCTools…</vt:lpstr>
      <vt:lpstr>Acknowledgements</vt:lpstr>
      <vt:lpstr>The Cooperative Computing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dv/dT</dc:title>
  <dc:creator>Ewa Deelman</dc:creator>
  <cp:lastModifiedBy>Douglas Thain</cp:lastModifiedBy>
  <cp:revision>129</cp:revision>
  <dcterms:created xsi:type="dcterms:W3CDTF">2013-03-04T20:06:32Z</dcterms:created>
  <dcterms:modified xsi:type="dcterms:W3CDTF">2013-05-02T18:13:50Z</dcterms:modified>
</cp:coreProperties>
</file>