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sldIdLst>
    <p:sldId id="433" r:id="rId2"/>
    <p:sldId id="502" r:id="rId3"/>
    <p:sldId id="507" r:id="rId4"/>
    <p:sldId id="508" r:id="rId5"/>
    <p:sldId id="481" r:id="rId6"/>
    <p:sldId id="521" r:id="rId7"/>
    <p:sldId id="515" r:id="rId8"/>
    <p:sldId id="506" r:id="rId9"/>
    <p:sldId id="511" r:id="rId10"/>
    <p:sldId id="512" r:id="rId11"/>
    <p:sldId id="510" r:id="rId12"/>
    <p:sldId id="514" r:id="rId13"/>
    <p:sldId id="516" r:id="rId14"/>
    <p:sldId id="488" r:id="rId15"/>
    <p:sldId id="518" r:id="rId16"/>
    <p:sldId id="519" r:id="rId17"/>
    <p:sldId id="491" r:id="rId18"/>
    <p:sldId id="476" r:id="rId19"/>
    <p:sldId id="492" r:id="rId20"/>
    <p:sldId id="478" r:id="rId21"/>
    <p:sldId id="493" r:id="rId22"/>
    <p:sldId id="477" r:id="rId23"/>
    <p:sldId id="497" r:id="rId24"/>
    <p:sldId id="495" r:id="rId25"/>
    <p:sldId id="520" r:id="rId26"/>
    <p:sldId id="499" r:id="rId27"/>
    <p:sldId id="34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6953" autoAdjust="0"/>
  </p:normalViewPr>
  <p:slideViewPr>
    <p:cSldViewPr snapToGrid="0" snapToObjects="1">
      <p:cViewPr varScale="1">
        <p:scale>
          <a:sx n="85" d="100"/>
          <a:sy n="85" d="100"/>
        </p:scale>
        <p:origin x="-1680" y="-104"/>
      </p:cViewPr>
      <p:guideLst>
        <p:guide orient="horz" pos="2184"/>
        <p:guide pos="2904"/>
      </p:guideLst>
    </p:cSldViewPr>
  </p:slideViewPr>
  <p:outlineViewPr>
    <p:cViewPr>
      <p:scale>
        <a:sx n="33" d="100"/>
        <a:sy n="33" d="100"/>
      </p:scale>
      <p:origin x="0" y="9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CA8FA-4F10-BA4F-9397-563A7C9D5DAA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DB2A9-2AA2-0D4A-9A68-680D21A8D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5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74DD8-8757-8F42-AC14-C518CF01D48A}" type="datetimeFigureOut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5D089-368A-7D48-9E13-C5058194DD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://ccl.cse.nd.edu/research/papers/tauroast-casestudy-jpcs2015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ther.ur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hyperlink" Target="mailto:hmeng@nd.edu" TargetMode="External"/><Relationship Id="rId5" Type="http://schemas.openxmlformats.org/officeDocument/2006/relationships/hyperlink" Target="mailto:pivie@nd.edu" TargetMode="External"/><Relationship Id="rId6" Type="http://schemas.openxmlformats.org/officeDocument/2006/relationships/image" Target="../media/image22.png"/><Relationship Id="rId7" Type="http://schemas.openxmlformats.org/officeDocument/2006/relationships/hyperlink" Target="mailto:dthain@nd.edu" TargetMode="External"/><Relationship Id="rId8" Type="http://schemas.openxmlformats.org/officeDocument/2006/relationships/hyperlink" Target="http://ccl.cse.nd.edu/software/parrot" TargetMode="External"/><Relationship Id="rId9" Type="http://schemas.openxmlformats.org/officeDocument/2006/relationships/hyperlink" Target="http://ccl.cse.nd.edu/software/umbrell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gif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106" y="139798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Techniques for Preserving</a:t>
            </a:r>
            <a:br>
              <a:rPr lang="en-US" dirty="0" smtClean="0"/>
            </a:br>
            <a:r>
              <a:rPr lang="en-US" dirty="0" smtClean="0"/>
              <a:t>Scientific Software Executions: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Preserve the Mess</a:t>
            </a:r>
            <a:br>
              <a:rPr lang="en-US" b="1" dirty="0" smtClean="0"/>
            </a:br>
            <a:r>
              <a:rPr lang="en-US" b="1" dirty="0" smtClean="0"/>
              <a:t>or Encourage Cleanliness?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115" y="4407860"/>
            <a:ext cx="8205537" cy="19777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Douglas Thain, Peter </a:t>
            </a:r>
            <a:r>
              <a:rPr lang="en-US" dirty="0" err="1" smtClean="0">
                <a:solidFill>
                  <a:schemeClr val="tx1"/>
                </a:solidFill>
              </a:rPr>
              <a:t>Ivie</a:t>
            </a:r>
            <a:r>
              <a:rPr lang="en-US" dirty="0" smtClean="0">
                <a:solidFill>
                  <a:schemeClr val="tx1"/>
                </a:solidFill>
              </a:rPr>
              <a:t>, and </a:t>
            </a:r>
            <a:r>
              <a:rPr lang="en-US" dirty="0" err="1" smtClean="0">
                <a:solidFill>
                  <a:schemeClr val="tx1"/>
                </a:solidFill>
              </a:rPr>
              <a:t>Haiyan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454" y="5827432"/>
            <a:ext cx="3507546" cy="1030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-2680" r="33215" b="81952"/>
          <a:stretch/>
        </p:blipFill>
        <p:spPr bwMode="auto">
          <a:xfrm>
            <a:off x="25934" y="5587466"/>
            <a:ext cx="4623468" cy="127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671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519" y="474287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I want to preserve my simulation method</a:t>
            </a:r>
            <a:br>
              <a:rPr lang="en-US" sz="2800" dirty="0"/>
            </a:br>
            <a:r>
              <a:rPr lang="en-US" sz="2800" b="1" dirty="0"/>
              <a:t>and</a:t>
            </a:r>
            <a:r>
              <a:rPr lang="en-US" sz="2800" dirty="0"/>
              <a:t> results so other people can try it out.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481" y="3250115"/>
            <a:ext cx="902761" cy="902761"/>
          </a:xfrm>
          <a:prstGeom prst="rect">
            <a:avLst/>
          </a:prstGeom>
        </p:spPr>
      </p:pic>
      <p:pic>
        <p:nvPicPr>
          <p:cNvPr id="7" name="Picture 3" descr="j04304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85" y="292121"/>
            <a:ext cx="1642605" cy="155301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2000782" y="3369382"/>
            <a:ext cx="1260044" cy="6746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43879" y="3369382"/>
            <a:ext cx="1260044" cy="6746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49703" y="2023615"/>
            <a:ext cx="4237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mysim.exe</a:t>
            </a:r>
            <a:r>
              <a:rPr lang="en-US" sz="2000" b="1" dirty="0" smtClean="0"/>
              <a:t> </a:t>
            </a:r>
            <a:r>
              <a:rPr lang="en-US" sz="2000" b="1" dirty="0"/>
              <a:t>–in </a:t>
            </a:r>
            <a:r>
              <a:rPr lang="en-US" sz="2000" b="1" dirty="0" smtClean="0"/>
              <a:t>data </a:t>
            </a:r>
            <a:r>
              <a:rPr lang="en-US" sz="2000" b="1" dirty="0"/>
              <a:t>–out </a:t>
            </a:r>
            <a:r>
              <a:rPr lang="en-US" sz="2000" b="1" dirty="0" smtClean="0"/>
              <a:t>output –</a:t>
            </a:r>
            <a:r>
              <a:rPr lang="en-US" sz="2000" b="1" dirty="0"/>
              <a:t>p 10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375735" y="4295878"/>
            <a:ext cx="1260044" cy="6746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config</a:t>
            </a:r>
            <a:endParaRPr lang="en-US" dirty="0" smtClean="0"/>
          </a:p>
        </p:txBody>
      </p:sp>
      <p:sp>
        <p:nvSpPr>
          <p:cNvPr id="23" name="Rounded Rectangle 22"/>
          <p:cNvSpPr/>
          <p:nvPr/>
        </p:nvSpPr>
        <p:spPr>
          <a:xfrm>
            <a:off x="281128" y="2423007"/>
            <a:ext cx="1260044" cy="6746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calib</a:t>
            </a:r>
            <a:endParaRPr lang="en-US" dirty="0" smtClean="0"/>
          </a:p>
        </p:txBody>
      </p:sp>
      <p:sp>
        <p:nvSpPr>
          <p:cNvPr id="26" name="Right Arrow 25"/>
          <p:cNvSpPr/>
          <p:nvPr/>
        </p:nvSpPr>
        <p:spPr>
          <a:xfrm>
            <a:off x="1563472" y="2505082"/>
            <a:ext cx="2365060" cy="4960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 GET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951998" y="5301301"/>
            <a:ext cx="3219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Green Goat Linux 57.83.09.B</a:t>
            </a:r>
            <a:endParaRPr lang="en-US" sz="20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1708866" y="1935251"/>
            <a:ext cx="5738026" cy="387046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928532" y="4633197"/>
            <a:ext cx="1260044" cy="6746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libsim</a:t>
            </a:r>
            <a:endParaRPr lang="en-US" dirty="0" smtClean="0"/>
          </a:p>
        </p:txBody>
      </p:sp>
      <p:sp>
        <p:nvSpPr>
          <p:cNvPr id="32" name="Rounded Rectangle 31"/>
          <p:cNvSpPr/>
          <p:nvPr/>
        </p:nvSpPr>
        <p:spPr>
          <a:xfrm>
            <a:off x="5411408" y="4362177"/>
            <a:ext cx="1260044" cy="6746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ruby</a:t>
            </a:r>
          </a:p>
        </p:txBody>
      </p:sp>
      <p:cxnSp>
        <p:nvCxnSpPr>
          <p:cNvPr id="15" name="Straight Arrow Connector 14"/>
          <p:cNvCxnSpPr>
            <a:stCxn id="31" idx="0"/>
            <a:endCxn id="5" idx="2"/>
          </p:cNvCxnSpPr>
          <p:nvPr/>
        </p:nvCxnSpPr>
        <p:spPr>
          <a:xfrm flipV="1">
            <a:off x="4558554" y="4152876"/>
            <a:ext cx="3308" cy="48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3"/>
          </p:cNvCxnSpPr>
          <p:nvPr/>
        </p:nvCxnSpPr>
        <p:spPr>
          <a:xfrm flipV="1">
            <a:off x="3635779" y="4152876"/>
            <a:ext cx="474702" cy="480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3"/>
            <a:endCxn id="5" idx="1"/>
          </p:cNvCxnSpPr>
          <p:nvPr/>
        </p:nvCxnSpPr>
        <p:spPr>
          <a:xfrm flipV="1">
            <a:off x="3260826" y="3701496"/>
            <a:ext cx="849655" cy="5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1"/>
          </p:cNvCxnSpPr>
          <p:nvPr/>
        </p:nvCxnSpPr>
        <p:spPr>
          <a:xfrm flipH="1" flipV="1">
            <a:off x="5013242" y="4152876"/>
            <a:ext cx="398166" cy="5466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3"/>
            <a:endCxn id="9" idx="1"/>
          </p:cNvCxnSpPr>
          <p:nvPr/>
        </p:nvCxnSpPr>
        <p:spPr>
          <a:xfrm>
            <a:off x="5013242" y="3701496"/>
            <a:ext cx="830637" cy="5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728221" y="5805714"/>
            <a:ext cx="5738026" cy="841815"/>
          </a:xfrm>
          <a:prstGeom prst="roundRect">
            <a:avLst/>
          </a:prstGeom>
          <a:ln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X86-64 CPU / 64GB RAM / 200GB Disk</a:t>
            </a:r>
            <a:endParaRPr lang="en-US" b="1" dirty="0"/>
          </a:p>
        </p:txBody>
      </p:sp>
      <p:sp>
        <p:nvSpPr>
          <p:cNvPr id="47" name="Rectangle 46"/>
          <p:cNvSpPr/>
          <p:nvPr/>
        </p:nvSpPr>
        <p:spPr>
          <a:xfrm>
            <a:off x="4502098" y="2407453"/>
            <a:ext cx="2179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SIM_MODE=clever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1097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6" grpId="0" animBg="1"/>
      <p:bldP spid="27" grpId="0"/>
      <p:bldP spid="30" grpId="1" animBg="1"/>
      <p:bldP spid="31" grpId="0" animBg="1"/>
      <p:bldP spid="32" grpId="0" animBg="1"/>
      <p:bldP spid="44" grpId="1" animBg="1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6143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 problem is</a:t>
            </a:r>
            <a:br>
              <a:rPr lang="en-US" sz="4800" dirty="0" smtClean="0"/>
            </a:br>
            <a:r>
              <a:rPr lang="en-US" sz="4800" b="1" dirty="0" smtClean="0"/>
              <a:t>implicit dependencies:</a:t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3200" i="1" dirty="0" smtClean="0"/>
              <a:t>(things you need but </a:t>
            </a:r>
            <a:r>
              <a:rPr lang="en-US" sz="3200" i="1" dirty="0" smtClean="0"/>
              <a:t>cannot see)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4800" dirty="0" smtClean="0"/>
              <a:t>How do we find them?</a:t>
            </a:r>
            <a:br>
              <a:rPr lang="en-US" sz="4800" dirty="0" smtClean="0"/>
            </a:br>
            <a:r>
              <a:rPr lang="en-US" sz="4800" dirty="0" smtClean="0"/>
              <a:t>How do we deliver them?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4935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6143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Two approaches: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b="1" dirty="0" smtClean="0"/>
              <a:t>Preserve the Mess</a:t>
            </a:r>
            <a:br>
              <a:rPr lang="en-US" sz="4800" b="1" dirty="0" smtClean="0"/>
            </a:br>
            <a:r>
              <a:rPr lang="en-US" sz="4800" dirty="0" smtClean="0"/>
              <a:t>(VMs and Parrot)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b="1" dirty="0" smtClean="0"/>
              <a:t>Encourage Cleanliness</a:t>
            </a:r>
            <a:br>
              <a:rPr lang="en-US" sz="4800" b="1" dirty="0" smtClean="0"/>
            </a:br>
            <a:r>
              <a:rPr lang="en-US" sz="4800" dirty="0" smtClean="0"/>
              <a:t>(Umbrella and Prune)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9167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846"/>
            <a:ext cx="8229600" cy="1143000"/>
          </a:xfrm>
        </p:spPr>
        <p:txBody>
          <a:bodyPr/>
          <a:lstStyle/>
          <a:p>
            <a:r>
              <a:rPr lang="en-US" dirty="0" smtClean="0"/>
              <a:t>Preserve the Mess: Save a VM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26383" y="2368823"/>
            <a:ext cx="2929136" cy="3101678"/>
            <a:chOff x="1708866" y="1935251"/>
            <a:chExt cx="5757381" cy="47122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0481" y="3250115"/>
              <a:ext cx="902761" cy="902761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2000782" y="3369382"/>
              <a:ext cx="1260044" cy="67463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data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843879" y="3369382"/>
              <a:ext cx="1260044" cy="67463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output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6852" y="2023615"/>
              <a:ext cx="4750942" cy="420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/>
                <a:t>sim.exe</a:t>
              </a:r>
              <a:r>
                <a:rPr lang="en-US" sz="1200" b="1" dirty="0"/>
                <a:t> –in </a:t>
              </a:r>
              <a:r>
                <a:rPr lang="en-US" sz="1200" b="1" dirty="0" smtClean="0"/>
                <a:t>data </a:t>
              </a:r>
              <a:r>
                <a:rPr lang="en-US" sz="1200" b="1" dirty="0"/>
                <a:t>–out </a:t>
              </a:r>
              <a:r>
                <a:rPr lang="en-US" sz="1200" b="1" dirty="0" smtClean="0"/>
                <a:t>output </a:t>
              </a:r>
              <a:r>
                <a:rPr lang="en-US" sz="1200" b="1" dirty="0"/>
                <a:t>–p 10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75735" y="4295878"/>
              <a:ext cx="1260044" cy="67463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/>
                <a:t>config</a:t>
              </a:r>
              <a:endParaRPr lang="en-US" sz="1100" dirty="0" smtClean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52000" y="5301302"/>
              <a:ext cx="3942320" cy="420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/>
                <a:t>Green Goat Linux 57.83.09.B</a:t>
              </a:r>
              <a:endParaRPr lang="en-US" sz="120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08866" y="1935251"/>
              <a:ext cx="5738026" cy="3870464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928532" y="4633197"/>
              <a:ext cx="1260044" cy="67463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/>
                <a:t>libsim</a:t>
              </a:r>
              <a:endParaRPr lang="en-US" sz="1100" dirty="0" smtClean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411408" y="4362177"/>
              <a:ext cx="1260044" cy="67463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ruby</a:t>
              </a:r>
            </a:p>
          </p:txBody>
        </p:sp>
        <p:cxnSp>
          <p:nvCxnSpPr>
            <p:cNvPr id="14" name="Straight Arrow Connector 13"/>
            <p:cNvCxnSpPr>
              <a:stCxn id="12" idx="0"/>
              <a:endCxn id="4" idx="2"/>
            </p:cNvCxnSpPr>
            <p:nvPr/>
          </p:nvCxnSpPr>
          <p:spPr>
            <a:xfrm flipV="1">
              <a:off x="4558554" y="4152876"/>
              <a:ext cx="3308" cy="4803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3"/>
            </p:cNvCxnSpPr>
            <p:nvPr/>
          </p:nvCxnSpPr>
          <p:spPr>
            <a:xfrm flipV="1">
              <a:off x="3635779" y="4152876"/>
              <a:ext cx="474702" cy="4803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3"/>
              <a:endCxn id="4" idx="1"/>
            </p:cNvCxnSpPr>
            <p:nvPr/>
          </p:nvCxnSpPr>
          <p:spPr>
            <a:xfrm flipV="1">
              <a:off x="3260826" y="3701496"/>
              <a:ext cx="849655" cy="52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3" idx="1"/>
            </p:cNvCxnSpPr>
            <p:nvPr/>
          </p:nvCxnSpPr>
          <p:spPr>
            <a:xfrm flipH="1" flipV="1">
              <a:off x="5013242" y="4152876"/>
              <a:ext cx="398166" cy="5466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3"/>
              <a:endCxn id="6" idx="1"/>
            </p:cNvCxnSpPr>
            <p:nvPr/>
          </p:nvCxnSpPr>
          <p:spPr>
            <a:xfrm>
              <a:off x="5013242" y="3701496"/>
              <a:ext cx="830637" cy="52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1728221" y="5805714"/>
              <a:ext cx="5738026" cy="841815"/>
            </a:xfrm>
            <a:prstGeom prst="roundRect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Hardware</a:t>
              </a:r>
              <a:endParaRPr lang="en-US" sz="36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61863" y="2541920"/>
              <a:ext cx="2715432" cy="4208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/>
                <a:t>SIM_MODE=clever</a:t>
              </a:r>
              <a:endParaRPr lang="en-US" sz="1200" b="1" dirty="0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4941153" y="4902608"/>
            <a:ext cx="2919289" cy="554093"/>
          </a:xfrm>
          <a:prstGeom prst="roundRect">
            <a:avLst/>
          </a:prstGeom>
          <a:ln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Virtual Hardware</a:t>
            </a:r>
            <a:endParaRPr lang="en-US" sz="2000" b="1" dirty="0"/>
          </a:p>
        </p:txBody>
      </p:sp>
      <p:grpSp>
        <p:nvGrpSpPr>
          <p:cNvPr id="63" name="Group 62"/>
          <p:cNvGrpSpPr/>
          <p:nvPr/>
        </p:nvGrpSpPr>
        <p:grpSpPr>
          <a:xfrm>
            <a:off x="4931306" y="2355023"/>
            <a:ext cx="2919289" cy="2547586"/>
            <a:chOff x="4931306" y="2355023"/>
            <a:chExt cx="2919289" cy="2547586"/>
          </a:xfrm>
        </p:grpSpPr>
        <p:sp>
          <p:nvSpPr>
            <p:cNvPr id="30" name="Rounded Rectangle 29"/>
            <p:cNvSpPr/>
            <p:nvPr/>
          </p:nvSpPr>
          <p:spPr>
            <a:xfrm>
              <a:off x="4931306" y="2355023"/>
              <a:ext cx="2919289" cy="254758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3156" y="3220482"/>
              <a:ext cx="459290" cy="594208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5079822" y="3298985"/>
              <a:ext cx="641062" cy="44405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data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035043" y="3298985"/>
              <a:ext cx="641062" cy="44405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output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74487" y="2413185"/>
              <a:ext cx="24518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/>
                <a:t>sim.exe</a:t>
              </a:r>
              <a:r>
                <a:rPr lang="en-US" sz="1200" b="1" dirty="0"/>
                <a:t> –in </a:t>
              </a:r>
              <a:r>
                <a:rPr lang="en-US" sz="1200" b="1" dirty="0" smtClean="0"/>
                <a:t>data </a:t>
              </a:r>
              <a:r>
                <a:rPr lang="en-US" sz="1200" b="1" dirty="0"/>
                <a:t>–out </a:t>
              </a:r>
              <a:r>
                <a:rPr lang="en-US" sz="1200" b="1" dirty="0" smtClean="0"/>
                <a:t>output  –</a:t>
              </a:r>
              <a:r>
                <a:rPr lang="en-US" sz="1200" b="1" dirty="0"/>
                <a:t>p 10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270584" y="3908816"/>
              <a:ext cx="641062" cy="44405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/>
                <a:t>config</a:t>
              </a:r>
              <a:endParaRPr lang="en-US" sz="1100" dirty="0" smtClean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563765" y="4570598"/>
              <a:ext cx="20057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/>
                <a:t>Green Goat Linux 57.83.09.B</a:t>
              </a:r>
              <a:endParaRPr lang="en-US" sz="1200" b="1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060587" y="4130843"/>
              <a:ext cx="641062" cy="44405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/>
                <a:t>libsim</a:t>
              </a:r>
              <a:endParaRPr lang="en-US" sz="1100" dirty="0" smtClean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815018" y="3952455"/>
              <a:ext cx="641062" cy="44405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ruby</a:t>
              </a:r>
            </a:p>
          </p:txBody>
        </p:sp>
        <p:cxnSp>
          <p:nvCxnSpPr>
            <p:cNvPr id="33" name="Straight Arrow Connector 32"/>
            <p:cNvCxnSpPr>
              <a:stCxn id="31" idx="0"/>
              <a:endCxn id="24" idx="2"/>
            </p:cNvCxnSpPr>
            <p:nvPr/>
          </p:nvCxnSpPr>
          <p:spPr>
            <a:xfrm flipV="1">
              <a:off x="6381119" y="3814690"/>
              <a:ext cx="1683" cy="3161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8" idx="3"/>
            </p:cNvCxnSpPr>
            <p:nvPr/>
          </p:nvCxnSpPr>
          <p:spPr>
            <a:xfrm flipV="1">
              <a:off x="5911646" y="3814690"/>
              <a:ext cx="241510" cy="3161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5" idx="3"/>
              <a:endCxn id="24" idx="1"/>
            </p:cNvCxnSpPr>
            <p:nvPr/>
          </p:nvCxnSpPr>
          <p:spPr>
            <a:xfrm flipV="1">
              <a:off x="5720884" y="3517587"/>
              <a:ext cx="432272" cy="34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2" idx="1"/>
            </p:cNvCxnSpPr>
            <p:nvPr/>
          </p:nvCxnSpPr>
          <p:spPr>
            <a:xfrm flipH="1" flipV="1">
              <a:off x="6612447" y="3814690"/>
              <a:ext cx="202572" cy="3597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4" idx="3"/>
              <a:endCxn id="26" idx="1"/>
            </p:cNvCxnSpPr>
            <p:nvPr/>
          </p:nvCxnSpPr>
          <p:spPr>
            <a:xfrm>
              <a:off x="6612447" y="3517587"/>
              <a:ext cx="422596" cy="34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6382802" y="2754340"/>
              <a:ext cx="13815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/>
                <a:t>SIM_MODE=clever</a:t>
              </a:r>
              <a:endParaRPr lang="en-US" sz="1200" b="1" dirty="0"/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4936572" y="5468809"/>
            <a:ext cx="2919289" cy="554093"/>
          </a:xfrm>
          <a:prstGeom prst="roundRect">
            <a:avLst/>
          </a:prstGeom>
          <a:ln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VMM</a:t>
            </a:r>
            <a:endParaRPr lang="en-US" sz="2000" b="1" dirty="0"/>
          </a:p>
        </p:txBody>
      </p:sp>
      <p:sp>
        <p:nvSpPr>
          <p:cNvPr id="58" name="Right Arrow 57"/>
          <p:cNvSpPr/>
          <p:nvPr/>
        </p:nvSpPr>
        <p:spPr>
          <a:xfrm>
            <a:off x="4052901" y="3348903"/>
            <a:ext cx="642185" cy="5363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706905" y="1552792"/>
            <a:ext cx="13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DOI:10.XXXX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60" idx="2"/>
            <a:endCxn id="30" idx="0"/>
          </p:cNvCxnSpPr>
          <p:nvPr/>
        </p:nvCxnSpPr>
        <p:spPr>
          <a:xfrm flipH="1">
            <a:off x="6390951" y="1922124"/>
            <a:ext cx="1430" cy="432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208558" y="2756045"/>
            <a:ext cx="1674536" cy="329506"/>
            <a:chOff x="281128" y="2423007"/>
            <a:chExt cx="3647404" cy="674639"/>
          </a:xfrm>
        </p:grpSpPr>
        <p:sp>
          <p:nvSpPr>
            <p:cNvPr id="64" name="Rounded Rectangle 63"/>
            <p:cNvSpPr/>
            <p:nvPr/>
          </p:nvSpPr>
          <p:spPr>
            <a:xfrm>
              <a:off x="281128" y="2423007"/>
              <a:ext cx="1260044" cy="67463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/>
                <a:t>calib</a:t>
              </a:r>
              <a:endParaRPr lang="en-US" sz="1000" dirty="0" smtClean="0"/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1563472" y="2505082"/>
              <a:ext cx="2365060" cy="49605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HTTP GET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443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7" grpId="0" animBg="1"/>
      <p:bldP spid="58" grpId="0" animBg="1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Preserve the Mess: Save a 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0916"/>
          </a:xfrm>
        </p:spPr>
        <p:txBody>
          <a:bodyPr>
            <a:normAutofit/>
          </a:bodyPr>
          <a:lstStyle/>
          <a:p>
            <a:r>
              <a:rPr lang="en-US" dirty="0" smtClean="0"/>
              <a:t>Not a bad place to start, but:</a:t>
            </a:r>
          </a:p>
          <a:p>
            <a:pPr lvl="1"/>
            <a:r>
              <a:rPr lang="en-US" dirty="0" smtClean="0"/>
              <a:t>Captures more things than necessary.</a:t>
            </a:r>
          </a:p>
          <a:p>
            <a:pPr lvl="1"/>
            <a:r>
              <a:rPr lang="en-US" dirty="0" smtClean="0"/>
              <a:t>Duplication across similar VM images.</a:t>
            </a:r>
          </a:p>
          <a:p>
            <a:pPr lvl="1"/>
            <a:r>
              <a:rPr lang="en-US" dirty="0" smtClean="0"/>
              <a:t>Hard to disentangle things logically – what if you want to run the same thing with a new OS?</a:t>
            </a:r>
          </a:p>
          <a:p>
            <a:pPr lvl="1"/>
            <a:r>
              <a:rPr lang="en-US" dirty="0" smtClean="0"/>
              <a:t>Doesn’t capture network interactions.</a:t>
            </a:r>
          </a:p>
          <a:p>
            <a:pPr lvl="1"/>
            <a:r>
              <a:rPr lang="en-US" dirty="0" smtClean="0"/>
              <a:t>May be coupled to </a:t>
            </a:r>
            <a:r>
              <a:rPr lang="en-US" dirty="0" smtClean="0"/>
              <a:t>a specific VM </a:t>
            </a:r>
            <a:r>
              <a:rPr lang="en-US" dirty="0" smtClean="0"/>
              <a:t>technology.</a:t>
            </a:r>
          </a:p>
          <a:p>
            <a:pPr lvl="1"/>
            <a:r>
              <a:rPr lang="en-US" dirty="0" smtClean="0"/>
              <a:t>VM services are not data archives.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7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8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Preserve the Mess:</a:t>
            </a:r>
            <a:br>
              <a:rPr lang="en-US" dirty="0" smtClean="0"/>
            </a:br>
            <a:r>
              <a:rPr lang="en-US" dirty="0" smtClean="0"/>
              <a:t>Trace </a:t>
            </a:r>
            <a:r>
              <a:rPr lang="en-US" dirty="0" smtClean="0"/>
              <a:t>Individual Dependencies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237613" y="2175303"/>
            <a:ext cx="2403044" cy="2735366"/>
            <a:chOff x="1708866" y="1935251"/>
            <a:chExt cx="5757381" cy="47122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0481" y="3250115"/>
              <a:ext cx="902761" cy="902761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2000782" y="3369382"/>
              <a:ext cx="1260044" cy="67463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data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843879" y="3369382"/>
              <a:ext cx="1427505" cy="67463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output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26049" y="2023615"/>
              <a:ext cx="5345334" cy="4506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 dirty="0" err="1"/>
                <a:t>sim.exe</a:t>
              </a:r>
              <a:r>
                <a:rPr lang="en-US" sz="1100" b="1" dirty="0"/>
                <a:t> –in </a:t>
              </a:r>
              <a:r>
                <a:rPr lang="en-US" sz="1100" b="1" dirty="0" smtClean="0"/>
                <a:t>data </a:t>
              </a:r>
              <a:r>
                <a:rPr lang="en-US" sz="1100" b="1" dirty="0"/>
                <a:t>–out </a:t>
              </a:r>
              <a:r>
                <a:rPr lang="en-US" sz="1100" b="1" dirty="0" smtClean="0"/>
                <a:t>output </a:t>
              </a:r>
              <a:r>
                <a:rPr lang="en-US" sz="1100" b="1" dirty="0"/>
                <a:t>–p 10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75735" y="4295878"/>
              <a:ext cx="1260044" cy="67463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 smtClean="0"/>
                <a:t>config</a:t>
              </a:r>
              <a:endParaRPr lang="en-US" sz="900" dirty="0" smtClean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72723" y="5301302"/>
              <a:ext cx="4805401" cy="4771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/>
                <a:t>Green Goat Linux 57.83.09.B</a:t>
              </a:r>
              <a:endParaRPr lang="en-US" sz="120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708866" y="1935251"/>
              <a:ext cx="5738026" cy="3870464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928532" y="4633197"/>
              <a:ext cx="1260044" cy="67463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 smtClean="0"/>
                <a:t>libsim</a:t>
              </a:r>
              <a:endParaRPr lang="en-US" sz="900" dirty="0" smtClean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411408" y="4362177"/>
              <a:ext cx="1260044" cy="67463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ruby</a:t>
              </a:r>
            </a:p>
          </p:txBody>
        </p:sp>
        <p:cxnSp>
          <p:nvCxnSpPr>
            <p:cNvPr id="14" name="Straight Arrow Connector 13"/>
            <p:cNvCxnSpPr>
              <a:stCxn id="12" idx="0"/>
              <a:endCxn id="4" idx="2"/>
            </p:cNvCxnSpPr>
            <p:nvPr/>
          </p:nvCxnSpPr>
          <p:spPr>
            <a:xfrm flipV="1">
              <a:off x="4558554" y="4152876"/>
              <a:ext cx="3308" cy="4803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3"/>
            </p:cNvCxnSpPr>
            <p:nvPr/>
          </p:nvCxnSpPr>
          <p:spPr>
            <a:xfrm flipV="1">
              <a:off x="3635779" y="4152876"/>
              <a:ext cx="474702" cy="4803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3"/>
              <a:endCxn id="4" idx="1"/>
            </p:cNvCxnSpPr>
            <p:nvPr/>
          </p:nvCxnSpPr>
          <p:spPr>
            <a:xfrm flipV="1">
              <a:off x="3260826" y="3701496"/>
              <a:ext cx="849655" cy="52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3" idx="1"/>
            </p:cNvCxnSpPr>
            <p:nvPr/>
          </p:nvCxnSpPr>
          <p:spPr>
            <a:xfrm flipH="1" flipV="1">
              <a:off x="5013242" y="4152876"/>
              <a:ext cx="398166" cy="5466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3"/>
              <a:endCxn id="6" idx="1"/>
            </p:cNvCxnSpPr>
            <p:nvPr/>
          </p:nvCxnSpPr>
          <p:spPr>
            <a:xfrm>
              <a:off x="5013243" y="3701495"/>
              <a:ext cx="830636" cy="52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1728221" y="5805714"/>
              <a:ext cx="5738026" cy="841815"/>
            </a:xfrm>
            <a:prstGeom prst="roundRect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Hardware</a:t>
              </a:r>
              <a:endParaRPr lang="en-US" sz="36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53692" y="2452812"/>
              <a:ext cx="2715431" cy="420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/>
                <a:t>SIM_MODE=clever</a:t>
              </a:r>
              <a:endParaRPr lang="en-US" sz="1200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19788" y="2562525"/>
            <a:ext cx="1373778" cy="290591"/>
            <a:chOff x="281128" y="2423007"/>
            <a:chExt cx="3647404" cy="674639"/>
          </a:xfrm>
        </p:grpSpPr>
        <p:sp>
          <p:nvSpPr>
            <p:cNvPr id="64" name="Rounded Rectangle 63"/>
            <p:cNvSpPr/>
            <p:nvPr/>
          </p:nvSpPr>
          <p:spPr>
            <a:xfrm>
              <a:off x="281128" y="2423007"/>
              <a:ext cx="1260044" cy="67463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/>
                <a:t>calib</a:t>
              </a:r>
              <a:endParaRPr lang="en-US" sz="1000" dirty="0" smtClean="0"/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1563472" y="2505082"/>
              <a:ext cx="2365060" cy="49605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HTTP GET</a:t>
              </a:r>
              <a:endParaRPr lang="en-US" sz="10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64478" y="2259144"/>
            <a:ext cx="2748038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/home/fred/data</a:t>
            </a:r>
          </a:p>
          <a:p>
            <a:r>
              <a:rPr lang="en-US" dirty="0" smtClean="0"/>
              <a:t>/home/fred/config</a:t>
            </a:r>
          </a:p>
          <a:p>
            <a:r>
              <a:rPr lang="en-US" dirty="0" smtClean="0"/>
              <a:t>/home/fred/sim.exe</a:t>
            </a:r>
          </a:p>
          <a:p>
            <a:r>
              <a:rPr lang="en-US" dirty="0" smtClean="0"/>
              <a:t>/usr/lib/libsim</a:t>
            </a:r>
          </a:p>
          <a:p>
            <a:r>
              <a:rPr lang="en-US" dirty="0" smtClean="0"/>
              <a:t>/usr/bin/ruby</a:t>
            </a:r>
          </a:p>
          <a:p>
            <a:r>
              <a:rPr lang="en-US" b="1" dirty="0" smtClean="0"/>
              <a:t>http</a:t>
            </a:r>
            <a:r>
              <a:rPr lang="en-US" dirty="0" smtClean="0"/>
              <a:t>://somewhere/calib</a:t>
            </a:r>
          </a:p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71652" y="1811887"/>
            <a:ext cx="242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Resource Actually </a:t>
            </a:r>
            <a:r>
              <a:rPr lang="en-US" b="1" dirty="0" smtClean="0"/>
              <a:t>Used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524802" y="176752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Original Machine</a:t>
            </a:r>
            <a:endParaRPr lang="en-US" b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5155518" y="4016299"/>
            <a:ext cx="3102138" cy="1632390"/>
            <a:chOff x="5155518" y="4290469"/>
            <a:chExt cx="3102138" cy="1632390"/>
          </a:xfrm>
        </p:grpSpPr>
        <p:sp>
          <p:nvSpPr>
            <p:cNvPr id="53" name="TextBox 52"/>
            <p:cNvSpPr txBox="1"/>
            <p:nvPr/>
          </p:nvSpPr>
          <p:spPr>
            <a:xfrm>
              <a:off x="5155518" y="4999529"/>
              <a:ext cx="3102138" cy="92333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 portable package that can be re-executed using </a:t>
              </a:r>
              <a:r>
                <a:rPr lang="en-US" dirty="0" err="1" smtClean="0"/>
                <a:t>Docker</a:t>
              </a:r>
              <a:r>
                <a:rPr lang="en-US" dirty="0" smtClean="0"/>
                <a:t>, Parrot, or Amazon</a:t>
              </a:r>
              <a:endParaRPr lang="en-US" dirty="0"/>
            </a:p>
          </p:txBody>
        </p:sp>
        <p:sp>
          <p:nvSpPr>
            <p:cNvPr id="44" name="Down Arrow 43"/>
            <p:cNvSpPr/>
            <p:nvPr/>
          </p:nvSpPr>
          <p:spPr>
            <a:xfrm>
              <a:off x="6277429" y="4290469"/>
              <a:ext cx="786190" cy="7090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44807" y="1943338"/>
            <a:ext cx="1352743" cy="2089174"/>
            <a:chOff x="3844807" y="1943338"/>
            <a:chExt cx="1352743" cy="2089174"/>
          </a:xfrm>
        </p:grpSpPr>
        <p:sp>
          <p:nvSpPr>
            <p:cNvPr id="58" name="Right Arrow 57"/>
            <p:cNvSpPr/>
            <p:nvPr/>
          </p:nvSpPr>
          <p:spPr>
            <a:xfrm>
              <a:off x="4204317" y="3496154"/>
              <a:ext cx="642185" cy="53635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844807" y="2589593"/>
              <a:ext cx="1324303" cy="6877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Parrot</a:t>
              </a:r>
              <a:endParaRPr lang="en-US" sz="28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94677" y="1943338"/>
              <a:ext cx="13028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Trace all</a:t>
              </a:r>
            </a:p>
            <a:p>
              <a:pPr algn="ctr"/>
              <a:r>
                <a:rPr lang="en-US" dirty="0" smtClean="0"/>
                <a:t>system calls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7637" y="5242560"/>
            <a:ext cx="486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Case Study: 166TB reduced to a 21GB package. 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19143" y="5780695"/>
            <a:ext cx="8567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Haiyan</a:t>
            </a:r>
            <a:r>
              <a:rPr lang="en-US" dirty="0"/>
              <a:t> </a:t>
            </a:r>
            <a:r>
              <a:rPr lang="en-US" dirty="0" err="1"/>
              <a:t>Meng</a:t>
            </a:r>
            <a:r>
              <a:rPr lang="en-US" dirty="0"/>
              <a:t>, Matthias Wolf, Peter </a:t>
            </a:r>
            <a:r>
              <a:rPr lang="en-US" dirty="0" err="1"/>
              <a:t>Ivie</a:t>
            </a:r>
            <a:r>
              <a:rPr lang="en-US" dirty="0"/>
              <a:t>, Anna Woodard, Michael </a:t>
            </a:r>
            <a:r>
              <a:rPr lang="en-US" dirty="0" err="1"/>
              <a:t>Hildreth</a:t>
            </a:r>
            <a:r>
              <a:rPr lang="en-US" dirty="0"/>
              <a:t>, Douglas Thain,</a:t>
            </a:r>
          </a:p>
          <a:p>
            <a:r>
              <a:rPr lang="en-US" b="1" u="sng" dirty="0">
                <a:hlinkClick r:id="rId3"/>
              </a:rPr>
              <a:t>A Case Study in Preserving a High Energy Physics Application with Parrot,</a:t>
            </a:r>
          </a:p>
          <a:p>
            <a:r>
              <a:rPr lang="en-US" i="1" dirty="0"/>
              <a:t>Journal of Physics: Conference Series</a:t>
            </a:r>
            <a:r>
              <a:rPr lang="en-US" dirty="0"/>
              <a:t>, December,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8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34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Preserve the Mess:</a:t>
            </a:r>
            <a:br>
              <a:rPr lang="en-US" dirty="0" smtClean="0"/>
            </a:br>
            <a:r>
              <a:rPr lang="en-US" dirty="0" smtClean="0"/>
              <a:t>Trace </a:t>
            </a:r>
            <a:r>
              <a:rPr lang="en-US" dirty="0" smtClean="0"/>
              <a:t>Individual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0916"/>
          </a:xfrm>
        </p:spPr>
        <p:txBody>
          <a:bodyPr>
            <a:normAutofit/>
          </a:bodyPr>
          <a:lstStyle/>
          <a:p>
            <a:r>
              <a:rPr lang="en-US" dirty="0" smtClean="0"/>
              <a:t>Solves some problems:</a:t>
            </a:r>
          </a:p>
          <a:p>
            <a:pPr lvl="1"/>
            <a:r>
              <a:rPr lang="en-US" dirty="0" smtClean="0"/>
              <a:t>Captures only what is necessary.</a:t>
            </a:r>
          </a:p>
          <a:p>
            <a:pPr lvl="1"/>
            <a:r>
              <a:rPr lang="en-US" dirty="0" smtClean="0"/>
              <a:t>Observes network interactions.</a:t>
            </a:r>
          </a:p>
          <a:p>
            <a:pPr lvl="1"/>
            <a:r>
              <a:rPr lang="en-US" dirty="0" smtClean="0"/>
              <a:t>Portable across VM technologies.</a:t>
            </a:r>
          </a:p>
          <a:p>
            <a:r>
              <a:rPr lang="en-US" dirty="0" smtClean="0"/>
              <a:t>Still has some of the same problems:</a:t>
            </a:r>
          </a:p>
          <a:p>
            <a:pPr lvl="1"/>
            <a:r>
              <a:rPr lang="en-US" dirty="0" smtClean="0"/>
              <a:t>Hard to disentangle things logically – what if you want to run the same thing with a new OS?</a:t>
            </a:r>
          </a:p>
          <a:p>
            <a:pPr lvl="1"/>
            <a:r>
              <a:rPr lang="en-US" dirty="0" smtClean="0"/>
              <a:t>Duplication </a:t>
            </a:r>
            <a:r>
              <a:rPr lang="en-US" dirty="0"/>
              <a:t>across similar VM </a:t>
            </a:r>
            <a:r>
              <a:rPr lang="en-US" dirty="0" smtClean="0"/>
              <a:t>images</a:t>
            </a:r>
            <a:r>
              <a:rPr lang="en-US" dirty="0"/>
              <a:t> </a:t>
            </a:r>
            <a:r>
              <a:rPr lang="en-US" dirty="0" smtClean="0"/>
              <a:t>/ packages.</a:t>
            </a:r>
          </a:p>
          <a:p>
            <a:pPr lvl="1"/>
            <a:r>
              <a:rPr lang="en-US" dirty="0" smtClean="0"/>
              <a:t>VM services are not data archives.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7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87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 really want: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</a:t>
            </a:r>
            <a:r>
              <a:rPr lang="en-US" b="1" i="1" dirty="0" smtClean="0"/>
              <a:t>structured</a:t>
            </a:r>
            <a:r>
              <a:rPr lang="en-US" dirty="0" smtClean="0"/>
              <a:t> way to compose an application with all of its dependencies.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Enable </a:t>
            </a:r>
            <a:r>
              <a:rPr lang="en-US" dirty="0" smtClean="0"/>
              <a:t>preservation and sharing of</a:t>
            </a:r>
            <a:br>
              <a:rPr lang="en-US" dirty="0" smtClean="0"/>
            </a:br>
            <a:r>
              <a:rPr lang="en-US" dirty="0" smtClean="0"/>
              <a:t>data </a:t>
            </a:r>
            <a:r>
              <a:rPr lang="en-US" dirty="0" smtClean="0"/>
              <a:t>and images for efficiency.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7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83"/>
            <a:ext cx="9144001" cy="1006058"/>
          </a:xfrm>
        </p:spPr>
        <p:txBody>
          <a:bodyPr>
            <a:normAutofit/>
          </a:bodyPr>
          <a:lstStyle/>
          <a:p>
            <a:r>
              <a:rPr lang="en-US" dirty="0" smtClean="0"/>
              <a:t>Encourage Cleanliness: Umbrella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327" y="1344470"/>
            <a:ext cx="4261186" cy="53553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kernel: { name: “</a:t>
            </a:r>
            <a:r>
              <a:rPr lang="en-US" b="1" dirty="0" smtClean="0"/>
              <a:t>Linux</a:t>
            </a:r>
            <a:r>
              <a:rPr lang="en-US" b="1" dirty="0" smtClean="0"/>
              <a:t>”</a:t>
            </a:r>
            <a:r>
              <a:rPr lang="en-US" b="1" dirty="0" smtClean="0"/>
              <a:t>, </a:t>
            </a:r>
            <a:r>
              <a:rPr lang="en-US" b="1" dirty="0" smtClean="0"/>
              <a:t> version: “3.2”; }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opsys</a:t>
            </a:r>
            <a:r>
              <a:rPr lang="en-US" b="1" dirty="0" smtClean="0"/>
              <a:t>: </a:t>
            </a:r>
            <a:r>
              <a:rPr lang="en-US" b="1" dirty="0" smtClean="0"/>
              <a:t>{ name: “Red Hat”,  version: </a:t>
            </a:r>
            <a:r>
              <a:rPr lang="en-US" b="1" dirty="0" smtClean="0"/>
              <a:t>“6.1</a:t>
            </a:r>
            <a:r>
              <a:rPr lang="en-US" b="1" dirty="0" smtClean="0"/>
              <a:t>” }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/>
              <a:t>s</a:t>
            </a:r>
            <a:r>
              <a:rPr lang="en-US" b="1" dirty="0" smtClean="0"/>
              <a:t>oftware: {</a:t>
            </a:r>
          </a:p>
          <a:p>
            <a:r>
              <a:rPr lang="en-US" b="1" dirty="0" smtClean="0"/>
              <a:t>	</a:t>
            </a:r>
            <a:r>
              <a:rPr lang="en-US" b="1" dirty="0" err="1" smtClean="0"/>
              <a:t>mysim</a:t>
            </a:r>
            <a:r>
              <a:rPr lang="en-US" b="1" dirty="0" smtClean="0"/>
              <a:t>: </a:t>
            </a:r>
            <a:r>
              <a:rPr lang="en-US" b="1" dirty="0" smtClean="0"/>
              <a:t>{</a:t>
            </a:r>
          </a:p>
          <a:p>
            <a:r>
              <a:rPr lang="en-US" b="1" dirty="0"/>
              <a:t>		</a:t>
            </a:r>
            <a:r>
              <a:rPr lang="en-US" b="1" dirty="0" err="1"/>
              <a:t>url</a:t>
            </a:r>
            <a:r>
              <a:rPr lang="en-US" b="1" dirty="0"/>
              <a:t>:		“</a:t>
            </a:r>
            <a:r>
              <a:rPr lang="en-US" b="1" dirty="0" err="1" smtClean="0"/>
              <a:t>doi</a:t>
            </a:r>
            <a:r>
              <a:rPr lang="en-US" b="1" dirty="0" smtClean="0"/>
              <a:t>:</a:t>
            </a:r>
            <a:r>
              <a:rPr lang="en-US" b="1" dirty="0"/>
              <a:t>//10.WW/ZZZZ”</a:t>
            </a:r>
          </a:p>
          <a:p>
            <a:r>
              <a:rPr lang="en-US" b="1" dirty="0" smtClean="0"/>
              <a:t>	</a:t>
            </a:r>
            <a:r>
              <a:rPr lang="en-US" b="1" dirty="0"/>
              <a:t>	</a:t>
            </a:r>
            <a:r>
              <a:rPr lang="en-US" b="1" dirty="0" smtClean="0"/>
              <a:t>mount:	“</a:t>
            </a:r>
            <a:r>
              <a:rPr lang="en-US" b="1" dirty="0" smtClean="0"/>
              <a:t>/soft/</a:t>
            </a:r>
            <a:r>
              <a:rPr lang="en-US" b="1" dirty="0" err="1" smtClean="0"/>
              <a:t>sim</a:t>
            </a:r>
            <a:r>
              <a:rPr lang="en-US" b="1" dirty="0" smtClean="0"/>
              <a:t>”,</a:t>
            </a:r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}</a:t>
            </a:r>
            <a:endParaRPr lang="en-US" b="1" dirty="0" smtClean="0"/>
          </a:p>
          <a:p>
            <a:r>
              <a:rPr lang="en-US" b="1" dirty="0" smtClean="0"/>
              <a:t>}</a:t>
            </a:r>
          </a:p>
          <a:p>
            <a:r>
              <a:rPr lang="en-US" b="1" dirty="0"/>
              <a:t>d</a:t>
            </a:r>
            <a:r>
              <a:rPr lang="en-US" b="1" dirty="0" smtClean="0"/>
              <a:t>ata:  </a:t>
            </a:r>
            <a:r>
              <a:rPr lang="en-US" b="1" dirty="0" smtClean="0"/>
              <a:t>{</a:t>
            </a:r>
          </a:p>
          <a:p>
            <a:r>
              <a:rPr lang="en-US" b="1" dirty="0" smtClean="0"/>
              <a:t>	</a:t>
            </a:r>
            <a:r>
              <a:rPr lang="en-US" b="1" dirty="0" smtClean="0"/>
              <a:t>input: </a:t>
            </a:r>
            <a:r>
              <a:rPr lang="en-US" b="1" dirty="0" smtClean="0"/>
              <a:t>{</a:t>
            </a:r>
          </a:p>
          <a:p>
            <a:r>
              <a:rPr lang="en-US" b="1" dirty="0"/>
              <a:t>		</a:t>
            </a:r>
            <a:r>
              <a:rPr lang="en-US" b="1" dirty="0" err="1"/>
              <a:t>url</a:t>
            </a:r>
            <a:r>
              <a:rPr lang="en-US" b="1" dirty="0"/>
              <a:t>: 		“http://</a:t>
            </a:r>
            <a:r>
              <a:rPr lang="en-US" b="1" dirty="0" err="1"/>
              <a:t>some.url</a:t>
            </a:r>
            <a:r>
              <a:rPr lang="en-US" b="1" dirty="0"/>
              <a:t>”</a:t>
            </a:r>
          </a:p>
          <a:p>
            <a:r>
              <a:rPr lang="en-US" b="1" dirty="0"/>
              <a:t>	</a:t>
            </a:r>
            <a:r>
              <a:rPr lang="en-US" b="1" dirty="0" smtClean="0"/>
              <a:t>	mount </a:t>
            </a:r>
            <a:r>
              <a:rPr lang="en-US" b="1" dirty="0" smtClean="0"/>
              <a:t>:	</a:t>
            </a:r>
            <a:r>
              <a:rPr lang="en-US" b="1" dirty="0" smtClean="0"/>
              <a:t>“</a:t>
            </a:r>
            <a:r>
              <a:rPr lang="en-US" b="1" dirty="0" smtClean="0"/>
              <a:t>/data/input</a:t>
            </a:r>
            <a:r>
              <a:rPr lang="en-US" b="1" dirty="0" smtClean="0"/>
              <a:t>”</a:t>
            </a:r>
            <a:r>
              <a:rPr lang="en-US" b="1" dirty="0"/>
              <a:t>,</a:t>
            </a:r>
            <a:endParaRPr lang="en-US" b="1" dirty="0"/>
          </a:p>
          <a:p>
            <a:r>
              <a:rPr lang="en-US" b="1" dirty="0"/>
              <a:t>	</a:t>
            </a:r>
            <a:r>
              <a:rPr lang="en-US" b="1" dirty="0" smtClean="0"/>
              <a:t>}</a:t>
            </a:r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err="1" smtClean="0"/>
              <a:t>calib</a:t>
            </a:r>
            <a:r>
              <a:rPr lang="en-US" b="1" dirty="0"/>
              <a:t>:</a:t>
            </a:r>
            <a:r>
              <a:rPr lang="en-US" b="1" dirty="0" smtClean="0"/>
              <a:t>  </a:t>
            </a:r>
            <a:r>
              <a:rPr lang="en-US" b="1" dirty="0" smtClean="0"/>
              <a:t>{</a:t>
            </a:r>
          </a:p>
          <a:p>
            <a:r>
              <a:rPr lang="en-US" b="1" dirty="0"/>
              <a:t>		</a:t>
            </a:r>
            <a:r>
              <a:rPr lang="en-US" b="1" dirty="0" err="1"/>
              <a:t>url</a:t>
            </a:r>
            <a:r>
              <a:rPr lang="en-US" b="1" dirty="0"/>
              <a:t>:		“</a:t>
            </a:r>
            <a:r>
              <a:rPr lang="en-US" b="1" dirty="0" err="1"/>
              <a:t>doi</a:t>
            </a:r>
            <a:r>
              <a:rPr lang="en-US" b="1" dirty="0"/>
              <a:t>://10.XX/YYYY”</a:t>
            </a:r>
            <a:endParaRPr lang="en-US" b="1" dirty="0">
              <a:hlinkClick r:id="rId2"/>
            </a:endParaRPr>
          </a:p>
          <a:p>
            <a:r>
              <a:rPr lang="en-US" b="1" dirty="0" smtClean="0"/>
              <a:t>	</a:t>
            </a:r>
            <a:r>
              <a:rPr lang="en-US" b="1" dirty="0"/>
              <a:t>	</a:t>
            </a:r>
            <a:r>
              <a:rPr lang="en-US" b="1" dirty="0" smtClean="0"/>
              <a:t>mount:	“</a:t>
            </a:r>
            <a:r>
              <a:rPr lang="en-US" b="1" dirty="0" smtClean="0"/>
              <a:t>/data/</a:t>
            </a:r>
            <a:r>
              <a:rPr lang="en-US" b="1" dirty="0" err="1" smtClean="0"/>
              <a:t>calib</a:t>
            </a:r>
            <a:r>
              <a:rPr lang="en-US" b="1" dirty="0" smtClean="0"/>
              <a:t>”,</a:t>
            </a:r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} </a:t>
            </a:r>
            <a:endParaRPr lang="en-US" b="1" dirty="0" smtClean="0"/>
          </a:p>
          <a:p>
            <a:r>
              <a:rPr lang="en-US" b="1" dirty="0" smtClean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7400" y="1196945"/>
            <a:ext cx="3639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“umbrella </a:t>
            </a:r>
            <a:r>
              <a:rPr lang="en-US" sz="2400" b="1" dirty="0" smtClean="0"/>
              <a:t>run </a:t>
            </a:r>
            <a:r>
              <a:rPr lang="en-US" sz="2400" b="1" dirty="0" err="1" smtClean="0"/>
              <a:t>mysim.json</a:t>
            </a:r>
            <a:r>
              <a:rPr lang="en-US" sz="2400" b="1" dirty="0" smtClean="0"/>
              <a:t>”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88694" y="881845"/>
            <a:ext cx="1643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m</a:t>
            </a:r>
            <a:r>
              <a:rPr lang="en-US" sz="2400" b="1" dirty="0" err="1" smtClean="0"/>
              <a:t>ysim.json</a:t>
            </a:r>
            <a:endParaRPr lang="en-US" sz="2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473581" y="1979111"/>
            <a:ext cx="2526631" cy="23041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473580" y="3424991"/>
            <a:ext cx="2526632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RedHat</a:t>
            </a:r>
            <a:r>
              <a:rPr lang="en-US" dirty="0" smtClean="0"/>
              <a:t> 6.1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473580" y="3862137"/>
            <a:ext cx="2526632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 3.2.4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063121" y="2194730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mysim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208883" y="2856465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909347" y="2841460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calib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729628" y="4527429"/>
            <a:ext cx="4076699" cy="2017750"/>
            <a:chOff x="4729628" y="4527429"/>
            <a:chExt cx="4076699" cy="2017750"/>
          </a:xfrm>
        </p:grpSpPr>
        <p:sp>
          <p:nvSpPr>
            <p:cNvPr id="8" name="Rounded Rectangle 7"/>
            <p:cNvSpPr/>
            <p:nvPr/>
          </p:nvSpPr>
          <p:spPr>
            <a:xfrm>
              <a:off x="4729628" y="5029200"/>
              <a:ext cx="4076699" cy="15159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220916" y="5317958"/>
              <a:ext cx="1419727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RedHat</a:t>
              </a:r>
              <a:r>
                <a:rPr lang="en-US" dirty="0" smtClean="0"/>
                <a:t> 6.1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16904" y="5855369"/>
              <a:ext cx="1419727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845176" y="5321970"/>
              <a:ext cx="1419727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mysim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841164" y="5823287"/>
              <a:ext cx="1419727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calib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53270" y="4527429"/>
              <a:ext cx="27785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Online Data Archives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505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09864" y="4551088"/>
            <a:ext cx="7976936" cy="1515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62518" y="4839846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RedHat</a:t>
            </a:r>
            <a:r>
              <a:rPr lang="en-US" dirty="0" smtClean="0"/>
              <a:t> 6.1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58506" y="5377257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RedHat</a:t>
            </a:r>
            <a:r>
              <a:rPr lang="en-US" dirty="0" smtClean="0"/>
              <a:t> 6.2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170823" y="4867922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Mysim</a:t>
            </a:r>
            <a:r>
              <a:rPr lang="en-US" dirty="0" smtClean="0"/>
              <a:t> 3.1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166811" y="5369239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Mysim</a:t>
            </a:r>
            <a:r>
              <a:rPr lang="en-US" dirty="0" smtClean="0"/>
              <a:t> 3.2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87845" y="4044758"/>
            <a:ext cx="311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Institutional Repository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2570741" y="4847866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input1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566729" y="5385277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calib1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166937" y="4867914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input2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162926" y="5381264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calib2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5674896" y="4859899"/>
            <a:ext cx="1327484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 3.2.4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706978" y="5373251"/>
            <a:ext cx="1327484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 3.2.5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1079317" y="2104200"/>
            <a:ext cx="1443785" cy="1678406"/>
            <a:chOff x="1079317" y="2432902"/>
            <a:chExt cx="1443785" cy="1678406"/>
          </a:xfrm>
        </p:grpSpPr>
        <p:sp>
          <p:nvSpPr>
            <p:cNvPr id="34" name="Rounded Rectangle 33"/>
            <p:cNvSpPr/>
            <p:nvPr/>
          </p:nvSpPr>
          <p:spPr>
            <a:xfrm>
              <a:off x="1103375" y="3249045"/>
              <a:ext cx="1419727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RedHat</a:t>
              </a:r>
              <a:r>
                <a:rPr lang="en-US" dirty="0" smtClean="0"/>
                <a:t> 6.1</a:t>
              </a:r>
              <a:endParaRPr 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112900" y="3690203"/>
              <a:ext cx="1410202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Linux 3.2.4</a:t>
              </a:r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091346" y="2827940"/>
              <a:ext cx="1419727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Mysim</a:t>
              </a:r>
              <a:r>
                <a:rPr lang="en-US" dirty="0" smtClean="0"/>
                <a:t> 3.1</a:t>
              </a:r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079317" y="2432902"/>
              <a:ext cx="1419727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input1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4919" y="195143"/>
            <a:ext cx="8640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Umbrella specifies a reproducible environment while avoiding duplication and enabling precise adjustments.</a:t>
            </a:r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814193" y="1362312"/>
            <a:ext cx="2051395" cy="2486444"/>
            <a:chOff x="814193" y="1691014"/>
            <a:chExt cx="2051395" cy="2486444"/>
          </a:xfrm>
        </p:grpSpPr>
        <p:sp>
          <p:nvSpPr>
            <p:cNvPr id="31" name="Rounded Rectangle 30"/>
            <p:cNvSpPr/>
            <p:nvPr/>
          </p:nvSpPr>
          <p:spPr>
            <a:xfrm>
              <a:off x="884321" y="2326597"/>
              <a:ext cx="1870911" cy="18508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4193" y="1691014"/>
              <a:ext cx="2051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 the experiment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579328" y="1217485"/>
            <a:ext cx="2070952" cy="2638798"/>
            <a:chOff x="3579328" y="1546187"/>
            <a:chExt cx="2070952" cy="2638798"/>
          </a:xfrm>
        </p:grpSpPr>
        <p:sp>
          <p:nvSpPr>
            <p:cNvPr id="32" name="Rounded Rectangle 31"/>
            <p:cNvSpPr/>
            <p:nvPr/>
          </p:nvSpPr>
          <p:spPr>
            <a:xfrm>
              <a:off x="3647572" y="2334124"/>
              <a:ext cx="1870911" cy="18508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79328" y="1546187"/>
              <a:ext cx="20709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Same thing, but use</a:t>
              </a:r>
            </a:p>
            <a:p>
              <a:r>
                <a:rPr lang="en-US" dirty="0" smtClean="0"/>
                <a:t>different input data.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398793" y="1219573"/>
            <a:ext cx="1870911" cy="2620667"/>
            <a:chOff x="6398793" y="1548275"/>
            <a:chExt cx="1870911" cy="2620667"/>
          </a:xfrm>
        </p:grpSpPr>
        <p:sp>
          <p:nvSpPr>
            <p:cNvPr id="33" name="Rounded Rectangle 32"/>
            <p:cNvSpPr/>
            <p:nvPr/>
          </p:nvSpPr>
          <p:spPr>
            <a:xfrm>
              <a:off x="6398793" y="2318081"/>
              <a:ext cx="1870911" cy="18508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62396" y="1548275"/>
              <a:ext cx="16700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Same thing, but</a:t>
              </a:r>
            </a:p>
            <a:p>
              <a:r>
                <a:rPr lang="en-US" dirty="0"/>
                <a:t>u</a:t>
              </a:r>
              <a:r>
                <a:rPr lang="en-US" dirty="0" smtClean="0"/>
                <a:t>pdate the OS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62177" y="2106288"/>
            <a:ext cx="1443785" cy="1678406"/>
            <a:chOff x="3862177" y="2434990"/>
            <a:chExt cx="1443785" cy="1678406"/>
          </a:xfrm>
        </p:grpSpPr>
        <p:sp>
          <p:nvSpPr>
            <p:cNvPr id="40" name="Rounded Rectangle 39"/>
            <p:cNvSpPr/>
            <p:nvPr/>
          </p:nvSpPr>
          <p:spPr>
            <a:xfrm>
              <a:off x="3886235" y="3251133"/>
              <a:ext cx="1419727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RedHat</a:t>
              </a:r>
              <a:r>
                <a:rPr lang="en-US" dirty="0" smtClean="0"/>
                <a:t> 6.1</a:t>
              </a:r>
              <a:endParaRPr 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895760" y="3692291"/>
              <a:ext cx="1410202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Linux 3.2.4</a:t>
              </a:r>
              <a:endParaRPr 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874206" y="2830028"/>
              <a:ext cx="1419727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Mysim</a:t>
              </a:r>
              <a:r>
                <a:rPr lang="en-US" dirty="0" smtClean="0"/>
                <a:t> 3.1</a:t>
              </a:r>
              <a:endParaRPr 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862177" y="2434990"/>
              <a:ext cx="1419727" cy="42110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input2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607459" y="2083324"/>
            <a:ext cx="1443785" cy="1678406"/>
            <a:chOff x="6607459" y="2412026"/>
            <a:chExt cx="1443785" cy="1678406"/>
          </a:xfrm>
        </p:grpSpPr>
        <p:sp>
          <p:nvSpPr>
            <p:cNvPr id="44" name="Rounded Rectangle 43"/>
            <p:cNvSpPr/>
            <p:nvPr/>
          </p:nvSpPr>
          <p:spPr>
            <a:xfrm>
              <a:off x="6631517" y="3228169"/>
              <a:ext cx="1419727" cy="42110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RedHat</a:t>
              </a:r>
              <a:r>
                <a:rPr lang="en-US" dirty="0" smtClean="0">
                  <a:solidFill>
                    <a:schemeClr val="tx1"/>
                  </a:solidFill>
                </a:rPr>
                <a:t> 6.2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641042" y="3669327"/>
              <a:ext cx="1410202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Linux 3.2.4</a:t>
              </a:r>
              <a:endParaRPr 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619488" y="2807064"/>
              <a:ext cx="1419727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Mysim</a:t>
              </a:r>
              <a:r>
                <a:rPr lang="en-US" dirty="0" smtClean="0"/>
                <a:t> 3.1</a:t>
              </a:r>
              <a:endParaRPr 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607459" y="2412026"/>
              <a:ext cx="1419727" cy="4211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input2</a:t>
              </a:r>
              <a:endParaRPr lang="en-US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114645" y="6079847"/>
            <a:ext cx="9104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Haiyan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 and Douglas Thain, </a:t>
            </a:r>
            <a:r>
              <a:rPr lang="en-US" b="1" u="sng" dirty="0" smtClean="0"/>
              <a:t>Umbrella: A Portable Environment Creator for Reproducible Computing on Clusters, Clouds, and Grids, </a:t>
            </a:r>
            <a:r>
              <a:rPr lang="en-US" i="1" dirty="0" err="1" smtClean="0"/>
              <a:t>Virt</a:t>
            </a:r>
            <a:r>
              <a:rPr lang="en-US" i="1" dirty="0" smtClean="0"/>
              <a:t>. Tech. for Distributed Computing, June 2015.</a:t>
            </a:r>
          </a:p>
        </p:txBody>
      </p:sp>
    </p:spTree>
    <p:extLst>
      <p:ext uri="{BB962C8B-B14F-4D97-AF65-F5344CB8AC3E}">
        <p14:creationId xmlns:p14="http://schemas.microsoft.com/office/powerpoint/2010/main" val="29156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5640295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http://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ccl.cse.nd.edu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2928" t="7756" r="38947" b="18736"/>
          <a:stretch/>
        </p:blipFill>
        <p:spPr>
          <a:xfrm>
            <a:off x="355323" y="1854078"/>
            <a:ext cx="3166307" cy="3658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425" y="1764434"/>
            <a:ext cx="2364768" cy="177531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89" r="-31"/>
          <a:stretch/>
        </p:blipFill>
        <p:spPr>
          <a:xfrm>
            <a:off x="6475132" y="1752306"/>
            <a:ext cx="2370046" cy="178743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7558" r="30706"/>
          <a:stretch/>
        </p:blipFill>
        <p:spPr>
          <a:xfrm>
            <a:off x="3841425" y="3853905"/>
            <a:ext cx="2364768" cy="1773660"/>
          </a:xfrm>
          <a:prstGeom prst="rect">
            <a:avLst/>
          </a:prstGeom>
        </p:spPr>
      </p:pic>
      <p:pic>
        <p:nvPicPr>
          <p:cNvPr id="13" name="Picture 2" descr="http://ccl.cse.nd.edu/display/condor-lastyear-machines.data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" r="37615" b="-2550"/>
          <a:stretch/>
        </p:blipFill>
        <p:spPr bwMode="auto">
          <a:xfrm>
            <a:off x="6484663" y="3853905"/>
            <a:ext cx="2360515" cy="177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311" y="0"/>
            <a:ext cx="3059311" cy="898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88" y="704086"/>
            <a:ext cx="8893174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The </a:t>
            </a:r>
            <a:r>
              <a:rPr lang="en-US" sz="4000" dirty="0" smtClean="0">
                <a:solidFill>
                  <a:schemeClr val="tx2"/>
                </a:solidFill>
              </a:rPr>
              <a:t>Cooperative Computing Lab</a:t>
            </a:r>
            <a:br>
              <a:rPr lang="en-US" sz="4000" dirty="0" smtClean="0">
                <a:solidFill>
                  <a:schemeClr val="tx2"/>
                </a:solidFill>
              </a:rPr>
            </a:br>
            <a:endParaRPr lang="en-US" sz="2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9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Specification is More Important</a:t>
            </a:r>
            <a:br>
              <a:rPr lang="en-US" dirty="0" smtClean="0"/>
            </a:br>
            <a:r>
              <a:rPr lang="en-US" dirty="0" smtClean="0"/>
              <a:t>Than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4453" cy="49209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Umbrella can work </a:t>
            </a:r>
            <a:r>
              <a:rPr lang="en-US" dirty="0" smtClean="0"/>
              <a:t>in a variety of ways:</a:t>
            </a:r>
            <a:endParaRPr lang="en-US" dirty="0" smtClean="0"/>
          </a:p>
          <a:p>
            <a:pPr lvl="1"/>
            <a:r>
              <a:rPr lang="en-US" dirty="0" smtClean="0"/>
              <a:t>Native </a:t>
            </a:r>
            <a:r>
              <a:rPr lang="en-US" dirty="0" smtClean="0"/>
              <a:t>Hardware: Just check for compatibility.</a:t>
            </a:r>
          </a:p>
          <a:p>
            <a:pPr lvl="1"/>
            <a:r>
              <a:rPr lang="en-US" dirty="0" smtClean="0"/>
              <a:t>Amazon</a:t>
            </a:r>
            <a:r>
              <a:rPr lang="en-US" dirty="0" smtClean="0"/>
              <a:t>: allocate </a:t>
            </a:r>
            <a:r>
              <a:rPr lang="en-US" dirty="0"/>
              <a:t>VM, copy and unpack </a:t>
            </a:r>
            <a:r>
              <a:rPr lang="en-US" dirty="0" err="1"/>
              <a:t>tarballs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Docker</a:t>
            </a:r>
            <a:r>
              <a:rPr lang="en-US" dirty="0" smtClean="0"/>
              <a:t>: create container, mount volumes.</a:t>
            </a:r>
          </a:p>
          <a:p>
            <a:pPr lvl="1"/>
            <a:r>
              <a:rPr lang="en-US" dirty="0" smtClean="0"/>
              <a:t>Parrot: Download </a:t>
            </a:r>
            <a:r>
              <a:rPr lang="en-US" dirty="0" err="1"/>
              <a:t>tarballs</a:t>
            </a:r>
            <a:r>
              <a:rPr lang="en-US" dirty="0"/>
              <a:t>, mount at runtime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Condor: Request compatible machine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More ways will be possible in the future as technologies come and go.</a:t>
            </a:r>
          </a:p>
          <a:p>
            <a:r>
              <a:rPr lang="en-US" dirty="0" smtClean="0"/>
              <a:t>Key requirement: Efficient runtime composition, rather than copying, to allow shared </a:t>
            </a:r>
            <a:r>
              <a:rPr lang="en-US" dirty="0" err="1" smtClean="0"/>
              <a:t>deps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835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Encourage Cleanliness: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Construct workflows from carefully specified building blocks.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9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Encouraging Cleanliness: PRUNE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69042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Observation: The Unix execution model is part of the problem, because it allows implicit </a:t>
            </a:r>
            <a:r>
              <a:rPr lang="en-US" dirty="0" err="1" smtClean="0"/>
              <a:t>deps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 </a:t>
            </a:r>
            <a:r>
              <a:rPr lang="en-US" dirty="0" smtClean="0"/>
              <a:t>we improve upon the standard command-line shell interface to make it reproducible?</a:t>
            </a:r>
          </a:p>
          <a:p>
            <a:r>
              <a:rPr lang="en-US" dirty="0" smtClean="0"/>
              <a:t>Instead of interpreting an opaque string:</a:t>
            </a:r>
          </a:p>
          <a:p>
            <a:pPr marL="457200" lvl="1" indent="0">
              <a:buNone/>
            </a:pPr>
            <a:r>
              <a:rPr lang="en-US" b="1" dirty="0" err="1" smtClean="0"/>
              <a:t>mys</a:t>
            </a:r>
            <a:r>
              <a:rPr lang="en-US" b="1" dirty="0" err="1" smtClean="0"/>
              <a:t>im.exe</a:t>
            </a:r>
            <a:r>
              <a:rPr lang="en-US" b="1" dirty="0" smtClean="0"/>
              <a:t> –in </a:t>
            </a:r>
            <a:r>
              <a:rPr lang="en-US" b="1" dirty="0" smtClean="0"/>
              <a:t>data –out </a:t>
            </a:r>
            <a:r>
              <a:rPr lang="en-US" b="1" dirty="0" err="1" smtClean="0"/>
              <a:t>calib</a:t>
            </a:r>
            <a:endParaRPr lang="en-US" b="1" dirty="0" smtClean="0"/>
          </a:p>
          <a:p>
            <a:r>
              <a:rPr lang="en-US" dirty="0" smtClean="0"/>
              <a:t>Ask the user to invoke </a:t>
            </a:r>
            <a:r>
              <a:rPr lang="en-US" dirty="0" smtClean="0"/>
              <a:t>a function instead: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output </a:t>
            </a:r>
            <a:r>
              <a:rPr lang="en-US" b="1" dirty="0" smtClean="0"/>
              <a:t>= </a:t>
            </a:r>
            <a:r>
              <a:rPr lang="en-US" b="1" dirty="0" err="1" smtClean="0"/>
              <a:t>mysim</a:t>
            </a:r>
            <a:r>
              <a:rPr lang="en-US" b="1" dirty="0" smtClean="0"/>
              <a:t>( input, </a:t>
            </a:r>
            <a:r>
              <a:rPr lang="en-US" b="1" dirty="0" err="1" smtClean="0"/>
              <a:t>calib</a:t>
            </a:r>
            <a:r>
              <a:rPr lang="en-US" b="1" dirty="0" smtClean="0"/>
              <a:t> ) </a:t>
            </a:r>
            <a:r>
              <a:rPr lang="en-US" b="1" dirty="0" smtClean="0"/>
              <a:t>IN ENV </a:t>
            </a:r>
            <a:r>
              <a:rPr lang="en-US" b="1" dirty="0" err="1" smtClean="0"/>
              <a:t>mysim.json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633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PRUNE – </a:t>
            </a:r>
            <a:r>
              <a:rPr lang="en-US" dirty="0" smtClean="0"/>
              <a:t>Preservi</a:t>
            </a:r>
            <a:r>
              <a:rPr lang="en-US" dirty="0" smtClean="0"/>
              <a:t>ng</a:t>
            </a:r>
            <a:r>
              <a:rPr lang="en-US" dirty="0" smtClean="0"/>
              <a:t> </a:t>
            </a:r>
            <a:r>
              <a:rPr lang="en-US" dirty="0" smtClean="0"/>
              <a:t>Run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0" y="1732548"/>
            <a:ext cx="7988973" cy="49570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PUT “/</a:t>
            </a:r>
            <a:r>
              <a:rPr lang="en-US" dirty="0" err="1" smtClean="0"/>
              <a:t>tmp</a:t>
            </a:r>
            <a:r>
              <a:rPr lang="en-US" dirty="0" smtClean="0"/>
              <a:t>/input1.dat” AS “input1”	</a:t>
            </a:r>
            <a:r>
              <a:rPr lang="en-US" dirty="0" smtClean="0">
                <a:solidFill>
                  <a:schemeClr val="accent2"/>
                </a:solidFill>
              </a:rPr>
              <a:t>[id </a:t>
            </a:r>
            <a:r>
              <a:rPr lang="en-US" dirty="0" smtClean="0">
                <a:solidFill>
                  <a:schemeClr val="accent2"/>
                </a:solidFill>
              </a:rPr>
              <a:t>3ba8c2]</a:t>
            </a:r>
          </a:p>
          <a:p>
            <a:pPr marL="0" indent="0">
              <a:buNone/>
            </a:pPr>
            <a:r>
              <a:rPr lang="en-US" dirty="0" smtClean="0"/>
              <a:t>PUT “/</a:t>
            </a:r>
            <a:r>
              <a:rPr lang="en-US" dirty="0" err="1" smtClean="0"/>
              <a:t>tmp</a:t>
            </a:r>
            <a:r>
              <a:rPr lang="en-US" dirty="0" smtClean="0"/>
              <a:t>/input2.dat” AS “input2”	</a:t>
            </a:r>
            <a:r>
              <a:rPr lang="en-US" dirty="0" smtClean="0">
                <a:solidFill>
                  <a:schemeClr val="accent2"/>
                </a:solidFill>
              </a:rPr>
              <a:t>[id </a:t>
            </a:r>
            <a:r>
              <a:rPr lang="en-US" dirty="0" smtClean="0">
                <a:solidFill>
                  <a:schemeClr val="accent2"/>
                </a:solidFill>
              </a:rPr>
              <a:t>dab209]</a:t>
            </a:r>
          </a:p>
          <a:p>
            <a:pPr marL="0" indent="0">
              <a:buNone/>
            </a:pPr>
            <a:r>
              <a:rPr lang="en-US" dirty="0" smtClean="0"/>
              <a:t>PUT “/</a:t>
            </a:r>
            <a:r>
              <a:rPr lang="en-US" dirty="0" err="1" smtClean="0"/>
              <a:t>tmp</a:t>
            </a:r>
            <a:r>
              <a:rPr lang="en-US" dirty="0" smtClean="0"/>
              <a:t>/calib.dat” </a:t>
            </a:r>
            <a:r>
              <a:rPr lang="en-US" dirty="0" smtClean="0"/>
              <a:t>   AS </a:t>
            </a:r>
            <a:r>
              <a:rPr lang="en-US" dirty="0" smtClean="0"/>
              <a:t>“</a:t>
            </a:r>
            <a:r>
              <a:rPr lang="en-US" dirty="0" err="1" smtClean="0"/>
              <a:t>calib</a:t>
            </a:r>
            <a:r>
              <a:rPr lang="en-US" dirty="0" smtClean="0"/>
              <a:t>”	</a:t>
            </a:r>
            <a:r>
              <a:rPr lang="en-US" dirty="0" smtClean="0">
                <a:solidFill>
                  <a:schemeClr val="accent2"/>
                </a:solidFill>
              </a:rPr>
              <a:t>[id </a:t>
            </a:r>
            <a:r>
              <a:rPr lang="en-US" dirty="0" smtClean="0">
                <a:solidFill>
                  <a:schemeClr val="accent2"/>
                </a:solidFill>
              </a:rPr>
              <a:t>64c2fa]</a:t>
            </a:r>
          </a:p>
          <a:p>
            <a:pPr marL="0" indent="0">
              <a:buNone/>
            </a:pPr>
            <a:r>
              <a:rPr lang="en-US" dirty="0" smtClean="0"/>
              <a:t>PUT “</a:t>
            </a:r>
            <a:r>
              <a:rPr lang="en-US" dirty="0" err="1" smtClean="0"/>
              <a:t>sim.function</a:t>
            </a:r>
            <a:r>
              <a:rPr lang="en-US" dirty="0" smtClean="0"/>
              <a:t>” </a:t>
            </a:r>
            <a:r>
              <a:rPr lang="en-US" dirty="0" smtClean="0"/>
              <a:t>       AS </a:t>
            </a:r>
            <a:r>
              <a:rPr lang="en-US" dirty="0" smtClean="0"/>
              <a:t>“</a:t>
            </a:r>
            <a:r>
              <a:rPr lang="en-US" dirty="0" err="1" smtClean="0"/>
              <a:t>sim</a:t>
            </a:r>
            <a:r>
              <a:rPr lang="en-US" dirty="0" smtClean="0"/>
              <a:t>”		</a:t>
            </a:r>
            <a:r>
              <a:rPr lang="en-US" dirty="0" smtClean="0">
                <a:solidFill>
                  <a:schemeClr val="accent2"/>
                </a:solidFill>
              </a:rPr>
              <a:t>[id </a:t>
            </a:r>
            <a:r>
              <a:rPr lang="en-US" dirty="0" smtClean="0">
                <a:solidFill>
                  <a:schemeClr val="accent2"/>
                </a:solidFill>
              </a:rPr>
              <a:t>fffda7]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out1 = </a:t>
            </a:r>
            <a:r>
              <a:rPr lang="en-US" dirty="0" err="1" smtClean="0"/>
              <a:t>sim</a:t>
            </a:r>
            <a:r>
              <a:rPr lang="en-US" dirty="0" smtClean="0"/>
              <a:t>( input1, </a:t>
            </a:r>
            <a:r>
              <a:rPr lang="en-US" dirty="0" err="1" smtClean="0"/>
              <a:t>calib</a:t>
            </a:r>
            <a:r>
              <a:rPr lang="en-US" dirty="0"/>
              <a:t> </a:t>
            </a:r>
            <a:r>
              <a:rPr lang="en-US" dirty="0" smtClean="0"/>
              <a:t>) IN ENV </a:t>
            </a:r>
            <a:r>
              <a:rPr lang="en-US" dirty="0" err="1" smtClean="0"/>
              <a:t>mysim.json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2"/>
                </a:solidFill>
              </a:rPr>
              <a:t>[out1 is bab598]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 smtClean="0"/>
              <a:t>out2 </a:t>
            </a:r>
            <a:r>
              <a:rPr lang="en-US" dirty="0"/>
              <a:t>= </a:t>
            </a:r>
            <a:r>
              <a:rPr lang="en-US" dirty="0" err="1" smtClean="0"/>
              <a:t>sim</a:t>
            </a:r>
            <a:r>
              <a:rPr lang="en-US" dirty="0" smtClean="0"/>
              <a:t>( </a:t>
            </a:r>
            <a:r>
              <a:rPr lang="en-US" b="1" dirty="0" smtClean="0"/>
              <a:t>input2</a:t>
            </a:r>
            <a:r>
              <a:rPr lang="en-US" dirty="0" smtClean="0"/>
              <a:t>, </a:t>
            </a:r>
            <a:r>
              <a:rPr lang="en-US" dirty="0" err="1" smtClean="0"/>
              <a:t>calib</a:t>
            </a:r>
            <a:r>
              <a:rPr lang="en-US" dirty="0" smtClean="0"/>
              <a:t> )</a:t>
            </a:r>
            <a:r>
              <a:rPr lang="en-US" dirty="0"/>
              <a:t> </a:t>
            </a:r>
            <a:r>
              <a:rPr lang="en-US" dirty="0" smtClean="0"/>
              <a:t>IN ENV </a:t>
            </a:r>
            <a:r>
              <a:rPr lang="en-US" dirty="0" err="1" smtClean="0"/>
              <a:t>mysim.json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2"/>
                </a:solidFill>
              </a:rPr>
              <a:t>[out2 is 392caf]</a:t>
            </a:r>
          </a:p>
          <a:p>
            <a:pPr marL="0" indent="0">
              <a:buNone/>
            </a:pPr>
            <a:r>
              <a:rPr lang="en-US" dirty="0" smtClean="0"/>
              <a:t>out3 </a:t>
            </a:r>
            <a:r>
              <a:rPr lang="en-US" dirty="0"/>
              <a:t>= </a:t>
            </a:r>
            <a:r>
              <a:rPr lang="en-US" dirty="0" err="1" smtClean="0"/>
              <a:t>sim</a:t>
            </a:r>
            <a:r>
              <a:rPr lang="en-US" dirty="0" smtClean="0"/>
              <a:t>( input2, </a:t>
            </a:r>
            <a:r>
              <a:rPr lang="en-US" b="1" dirty="0" smtClean="0"/>
              <a:t>calib2</a:t>
            </a:r>
            <a:r>
              <a:rPr lang="en-US" dirty="0" smtClean="0"/>
              <a:t> 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ENV </a:t>
            </a:r>
            <a:r>
              <a:rPr lang="en-US" b="1" dirty="0" err="1" smtClean="0"/>
              <a:t>bettersim.json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2"/>
                </a:solidFill>
              </a:rPr>
              <a:t>[out3 is 232768]</a:t>
            </a:r>
          </a:p>
        </p:txBody>
      </p:sp>
    </p:spTree>
    <p:extLst>
      <p:ext uri="{BB962C8B-B14F-4D97-AF65-F5344CB8AC3E}">
        <p14:creationId xmlns:p14="http://schemas.microsoft.com/office/powerpoint/2010/main" val="277138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09864" y="5029200"/>
            <a:ext cx="7976936" cy="1515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62518" y="5317958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RedHat</a:t>
            </a:r>
            <a:r>
              <a:rPr lang="en-US" dirty="0" smtClean="0"/>
              <a:t> 6.1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58506" y="5855369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RedHat</a:t>
            </a:r>
            <a:r>
              <a:rPr lang="en-US" dirty="0" smtClean="0"/>
              <a:t> 6.2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170823" y="5346034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Mysim</a:t>
            </a:r>
            <a:r>
              <a:rPr lang="en-US" dirty="0" smtClean="0"/>
              <a:t> 3.1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166811" y="5847351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Mysim</a:t>
            </a:r>
            <a:r>
              <a:rPr lang="en-US" dirty="0" smtClean="0"/>
              <a:t> 3.2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43611" y="4521411"/>
            <a:ext cx="265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Online Data </a:t>
            </a:r>
            <a:r>
              <a:rPr lang="en-US" sz="2400" dirty="0"/>
              <a:t>A</a:t>
            </a:r>
            <a:r>
              <a:rPr lang="en-US" sz="2400" dirty="0" smtClean="0"/>
              <a:t>rchive</a:t>
            </a:r>
            <a:endParaRPr 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2570741" y="5325978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input1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566729" y="5863389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calib1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166937" y="5346026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outpu11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162926" y="5859376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myenv1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5674896" y="5338011"/>
            <a:ext cx="1327484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 3.2.4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706978" y="5851363"/>
            <a:ext cx="1327484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 3.2.5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919" y="195143"/>
            <a:ext cx="8640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PRUNE connects together precisely reproducible executions and gives each item a unique identifier</a:t>
            </a:r>
            <a:endParaRPr lang="en-US" sz="3200" dirty="0"/>
          </a:p>
        </p:txBody>
      </p:sp>
      <p:sp>
        <p:nvSpPr>
          <p:cNvPr id="37" name="Rounded Rectangle 36"/>
          <p:cNvSpPr/>
          <p:nvPr/>
        </p:nvSpPr>
        <p:spPr>
          <a:xfrm>
            <a:off x="3989462" y="3222220"/>
            <a:ext cx="1100397" cy="509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myenv1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3989461" y="2081717"/>
            <a:ext cx="1100397" cy="11405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2076209" y="2168341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input1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2069421" y="2857083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calib1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5530509" y="2419934"/>
            <a:ext cx="1419727" cy="42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utput 1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489148" y="2378894"/>
            <a:ext cx="1515989" cy="688742"/>
            <a:chOff x="3489148" y="2378894"/>
            <a:chExt cx="1515989" cy="688742"/>
          </a:xfrm>
        </p:grpSpPr>
        <p:sp>
          <p:nvSpPr>
            <p:cNvPr id="59" name="Rounded Rectangle 58"/>
            <p:cNvSpPr/>
            <p:nvPr/>
          </p:nvSpPr>
          <p:spPr>
            <a:xfrm>
              <a:off x="4081473" y="2404964"/>
              <a:ext cx="923664" cy="4521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sim</a:t>
              </a:r>
              <a:endParaRPr lang="en-US" dirty="0"/>
            </a:p>
          </p:txBody>
        </p:sp>
        <p:cxnSp>
          <p:nvCxnSpPr>
            <p:cNvPr id="5" name="Straight Arrow Connector 4"/>
            <p:cNvCxnSpPr>
              <a:stCxn id="56" idx="3"/>
              <a:endCxn id="59" idx="1"/>
            </p:cNvCxnSpPr>
            <p:nvPr/>
          </p:nvCxnSpPr>
          <p:spPr>
            <a:xfrm>
              <a:off x="3495936" y="2378894"/>
              <a:ext cx="585537" cy="2521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57" idx="3"/>
              <a:endCxn id="59" idx="1"/>
            </p:cNvCxnSpPr>
            <p:nvPr/>
          </p:nvCxnSpPr>
          <p:spPr>
            <a:xfrm flipV="1">
              <a:off x="3489148" y="2631024"/>
              <a:ext cx="592325" cy="4366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>
            <a:stCxn id="59" idx="3"/>
            <a:endCxn id="58" idx="1"/>
          </p:cNvCxnSpPr>
          <p:nvPr/>
        </p:nvCxnSpPr>
        <p:spPr>
          <a:xfrm flipV="1">
            <a:off x="5005137" y="2630487"/>
            <a:ext cx="525372" cy="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64633" y="1404727"/>
            <a:ext cx="651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output1 </a:t>
            </a:r>
            <a:r>
              <a:rPr lang="en-US" sz="2400" b="1" dirty="0"/>
              <a:t>= </a:t>
            </a:r>
            <a:r>
              <a:rPr lang="en-US" sz="2400" b="1" dirty="0" err="1"/>
              <a:t>sim</a:t>
            </a:r>
            <a:r>
              <a:rPr lang="en-US" sz="2400" b="1" dirty="0"/>
              <a:t>( input1, calib1 ) IN ENV </a:t>
            </a:r>
            <a:r>
              <a:rPr lang="en-US" sz="2400" b="1" dirty="0" err="1" smtClean="0"/>
              <a:t>mysim.json</a:t>
            </a:r>
            <a:endParaRPr lang="en-US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424940" y="3987005"/>
            <a:ext cx="6398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b</a:t>
            </a:r>
            <a:r>
              <a:rPr lang="en-US" sz="2400" b="1" dirty="0" smtClean="0">
                <a:solidFill>
                  <a:schemeClr val="accent2"/>
                </a:solidFill>
              </a:rPr>
              <a:t>ab598 </a:t>
            </a:r>
            <a:r>
              <a:rPr lang="en-US" sz="2400" b="1" dirty="0" smtClean="0">
                <a:solidFill>
                  <a:schemeClr val="accent2"/>
                </a:solidFill>
              </a:rPr>
              <a:t>= fffda7 ( 3ba8c2, 64c2fa ) IN ENV c8c832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50236" y="2005514"/>
            <a:ext cx="1805250" cy="1650357"/>
            <a:chOff x="6950236" y="2005514"/>
            <a:chExt cx="1805250" cy="1650357"/>
          </a:xfrm>
        </p:grpSpPr>
        <p:sp>
          <p:nvSpPr>
            <p:cNvPr id="28" name="Rounded Rectangle 27"/>
            <p:cNvSpPr/>
            <p:nvPr/>
          </p:nvSpPr>
          <p:spPr>
            <a:xfrm>
              <a:off x="7655089" y="3146017"/>
              <a:ext cx="1100397" cy="5098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myenv1</a:t>
              </a:r>
              <a:endParaRPr 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655088" y="2005514"/>
              <a:ext cx="1100397" cy="114050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843598" y="2410584"/>
              <a:ext cx="742940" cy="4224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sim2</a:t>
              </a:r>
              <a:endParaRPr lang="en-US" dirty="0"/>
            </a:p>
          </p:txBody>
        </p:sp>
        <p:cxnSp>
          <p:nvCxnSpPr>
            <p:cNvPr id="3" name="Straight Arrow Connector 2"/>
            <p:cNvCxnSpPr>
              <a:stCxn id="58" idx="3"/>
              <a:endCxn id="35" idx="1"/>
            </p:cNvCxnSpPr>
            <p:nvPr/>
          </p:nvCxnSpPr>
          <p:spPr>
            <a:xfrm flipV="1">
              <a:off x="6950236" y="2621802"/>
              <a:ext cx="893362" cy="86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01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56" grpId="0" animBg="1"/>
      <p:bldP spid="57" grpId="0" animBg="1"/>
      <p:bldP spid="58" grpId="0" animBg="1"/>
      <p:bldP spid="19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33"/>
            <a:ext cx="8229600" cy="1143000"/>
          </a:xfrm>
        </p:spPr>
        <p:txBody>
          <a:bodyPr/>
          <a:lstStyle/>
          <a:p>
            <a:r>
              <a:rPr lang="en-US" dirty="0" smtClean="0"/>
              <a:t>Recapitulation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50" y="1273635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Key problem</a:t>
            </a:r>
            <a:r>
              <a:rPr lang="en-US" dirty="0" smtClean="0"/>
              <a:t>: User cannot see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b="1" dirty="0" smtClean="0"/>
              <a:t>implicit dependencies</a:t>
            </a:r>
            <a:r>
              <a:rPr lang="en-US" dirty="0" smtClean="0"/>
              <a:t> that are critical to their code.</a:t>
            </a:r>
          </a:p>
          <a:p>
            <a:r>
              <a:rPr lang="en-US" dirty="0" smtClean="0"/>
              <a:t>Preserve the Mess:</a:t>
            </a:r>
          </a:p>
          <a:p>
            <a:pPr lvl="1"/>
            <a:r>
              <a:rPr lang="en-US" dirty="0" smtClean="0"/>
              <a:t>VMs: Just capture everything present.</a:t>
            </a:r>
          </a:p>
          <a:p>
            <a:pPr lvl="1"/>
            <a:r>
              <a:rPr lang="en-US" dirty="0" smtClean="0"/>
              <a:t>Parrot: Capture only what is actually used.</a:t>
            </a:r>
          </a:p>
          <a:p>
            <a:r>
              <a:rPr lang="en-US" dirty="0" smtClean="0"/>
              <a:t>Encourage Cleanliness:</a:t>
            </a:r>
          </a:p>
          <a:p>
            <a:pPr lvl="1"/>
            <a:r>
              <a:rPr lang="en-US" dirty="0" smtClean="0"/>
              <a:t>Umbrella: Describe all </a:t>
            </a:r>
            <a:r>
              <a:rPr lang="en-US" dirty="0" err="1" smtClean="0"/>
              <a:t>deps</a:t>
            </a:r>
            <a:r>
              <a:rPr lang="en-US" dirty="0" smtClean="0"/>
              <a:t> in a simple specification.</a:t>
            </a:r>
          </a:p>
          <a:p>
            <a:pPr lvl="1"/>
            <a:r>
              <a:rPr lang="en-US" dirty="0" smtClean="0"/>
              <a:t>PRUNE: Use a specification with every task run.</a:t>
            </a:r>
          </a:p>
          <a:p>
            <a:r>
              <a:rPr lang="en-US" dirty="0" smtClean="0"/>
              <a:t>Preserving the mess may work for a handful of tasks, but cleanliness is required for millions!</a:t>
            </a:r>
          </a:p>
        </p:txBody>
      </p:sp>
    </p:spTree>
    <p:extLst>
      <p:ext uri="{BB962C8B-B14F-4D97-AF65-F5344CB8AC3E}">
        <p14:creationId xmlns:p14="http://schemas.microsoft.com/office/powerpoint/2010/main" val="344688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Open Problems!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49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Naming: Tension between usability and durability: DOIs, UUIDs, HMACs, . . .</a:t>
            </a:r>
          </a:p>
          <a:p>
            <a:r>
              <a:rPr lang="en-US" dirty="0" smtClean="0"/>
              <a:t>Overhead: Tools must be close to native performance, or they won’t get used.</a:t>
            </a:r>
          </a:p>
          <a:p>
            <a:r>
              <a:rPr lang="en-US" dirty="0" smtClean="0"/>
              <a:t>Usability: Do users have to change behavior?</a:t>
            </a:r>
          </a:p>
          <a:p>
            <a:r>
              <a:rPr lang="en-US" dirty="0" smtClean="0"/>
              <a:t>Layers: Preserve </a:t>
            </a:r>
            <a:r>
              <a:rPr lang="en-US" dirty="0" smtClean="0"/>
              <a:t>program binaries, or sources + compilers, or something else?</a:t>
            </a:r>
          </a:p>
          <a:p>
            <a:r>
              <a:rPr lang="en-US" dirty="0" smtClean="0"/>
              <a:t>Repositories</a:t>
            </a:r>
            <a:r>
              <a:rPr lang="en-US" dirty="0" smtClean="0"/>
              <a:t>: Will they take provisional data?</a:t>
            </a:r>
          </a:p>
          <a:p>
            <a:r>
              <a:rPr lang="en-US" dirty="0" smtClean="0"/>
              <a:t>Compatibility: Can we plug into existing tools?</a:t>
            </a:r>
          </a:p>
          <a:p>
            <a:r>
              <a:rPr lang="en-US" dirty="0" smtClean="0"/>
              <a:t>Composition: Connect systems together?</a:t>
            </a:r>
          </a:p>
        </p:txBody>
      </p:sp>
    </p:spTree>
    <p:extLst>
      <p:ext uri="{BB962C8B-B14F-4D97-AF65-F5344CB8AC3E}">
        <p14:creationId xmlns:p14="http://schemas.microsoft.com/office/powerpoint/2010/main" val="369614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8"/>
            <a:ext cx="8229600" cy="1143000"/>
          </a:xfrm>
        </p:spPr>
        <p:txBody>
          <a:bodyPr/>
          <a:lstStyle/>
          <a:p>
            <a:r>
              <a:rPr lang="en-US" dirty="0" smtClean="0"/>
              <a:t>For more information…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67582"/>
            <a:ext cx="2133600" cy="365125"/>
          </a:xfrm>
        </p:spPr>
        <p:txBody>
          <a:bodyPr/>
          <a:lstStyle/>
          <a:p>
            <a:fld id="{C1061E75-0A36-4FDB-8973-BA647DC58F8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 descr="http://ccl.cse.nd.edu/research/people/images/piv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48" y="1323540"/>
            <a:ext cx="2015291" cy="201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cl.cse.nd.edu/research/people/images/hme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62" y="1323540"/>
            <a:ext cx="2073444" cy="20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0317" y="3351910"/>
            <a:ext cx="235730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Haiyan </a:t>
            </a:r>
            <a:r>
              <a:rPr lang="en-US" sz="2400" dirty="0" err="1" smtClean="0"/>
              <a:t>Meng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4"/>
              </a:rPr>
              <a:t>hmeng@nd.edu</a:t>
            </a:r>
            <a:endParaRPr lang="en-US" sz="2400" dirty="0" smtClean="0"/>
          </a:p>
          <a:p>
            <a:pPr algn="ctr"/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552658" y="3348604"/>
            <a:ext cx="207344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Peter </a:t>
            </a:r>
            <a:r>
              <a:rPr lang="en-US" sz="2400" dirty="0" err="1" smtClean="0"/>
              <a:t>Ivie</a:t>
            </a:r>
            <a:endParaRPr lang="en-US" sz="2400" dirty="0" smtClean="0"/>
          </a:p>
          <a:p>
            <a:pPr algn="ctr"/>
            <a:r>
              <a:rPr lang="en-US" sz="2400" dirty="0" smtClean="0">
                <a:hlinkClick r:id="rId5"/>
              </a:rPr>
              <a:t>pivie@nd.edu</a:t>
            </a:r>
            <a:endParaRPr lang="en-US" sz="2400" dirty="0" smtClean="0"/>
          </a:p>
          <a:p>
            <a:pPr algn="ctr"/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b="19722"/>
          <a:stretch/>
        </p:blipFill>
        <p:spPr>
          <a:xfrm>
            <a:off x="794944" y="1321949"/>
            <a:ext cx="1961243" cy="20152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1680" y="3337240"/>
            <a:ext cx="21437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Douglas Thain</a:t>
            </a:r>
          </a:p>
          <a:p>
            <a:pPr algn="ctr"/>
            <a:r>
              <a:rPr lang="en-US" sz="2400" dirty="0" smtClean="0">
                <a:hlinkClick r:id="rId7"/>
              </a:rPr>
              <a:t>dthain@nd.edu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83927" y="4374921"/>
            <a:ext cx="60909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Parrot Packaging:</a:t>
            </a:r>
            <a:br>
              <a:rPr lang="en-US" sz="2800" dirty="0" smtClean="0"/>
            </a:br>
            <a:r>
              <a:rPr lang="en-US" sz="2800" dirty="0" smtClean="0">
                <a:hlinkClick r:id="rId8"/>
              </a:rPr>
              <a:t>http://ccl.cse.nd.edu/software/parrot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Umbrella Technology Preview:</a:t>
            </a:r>
          </a:p>
          <a:p>
            <a:pPr algn="ctr"/>
            <a:r>
              <a:rPr lang="en-US" sz="2800" dirty="0" smtClean="0">
                <a:hlinkClick r:id="rId9"/>
              </a:rPr>
              <a:t>http://ccl.cse.nd.edu/software/umbrella</a:t>
            </a:r>
            <a:endParaRPr lang="en-US" sz="2800" dirty="0" smtClean="0"/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Cooperative Computing Lab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</a:t>
            </a:r>
            <a:r>
              <a:rPr lang="en-US" i="1" dirty="0" smtClean="0">
                <a:solidFill>
                  <a:schemeClr val="tx2"/>
                </a:solidFill>
              </a:rPr>
              <a:t>collaborate with people </a:t>
            </a:r>
            <a:r>
              <a:rPr lang="en-US" dirty="0" smtClean="0"/>
              <a:t>who have large scale computing problems in science, engineering, and other fields.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chemeClr val="tx2"/>
                </a:solidFill>
              </a:rPr>
              <a:t>operate computer systems </a:t>
            </a:r>
            <a:r>
              <a:rPr lang="en-US" dirty="0" smtClean="0"/>
              <a:t>on the O(10,000) cores: clusters, clouds, grids.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chemeClr val="tx2"/>
                </a:solidFill>
              </a:rPr>
              <a:t>conduct computer science </a:t>
            </a:r>
            <a:r>
              <a:rPr lang="en-US" dirty="0" smtClean="0"/>
              <a:t>research in the context of real people and problems.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chemeClr val="tx2"/>
                </a:solidFill>
              </a:rPr>
              <a:t>release open source software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for large scale distributed computing.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554567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http://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ccl.cse.nd.edu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687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Some of Our Collaborators</a:t>
            </a:r>
            <a:endParaRPr lang="en-US" dirty="0"/>
          </a:p>
        </p:txBody>
      </p:sp>
      <p:pic>
        <p:nvPicPr>
          <p:cNvPr id="52226" name="Picture 2" descr="http://www.bibliotecapleyades.net/imagenes_ciencia/colisionadorhadrones1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6088" y="2058195"/>
            <a:ext cx="2583991" cy="1736443"/>
          </a:xfrm>
          <a:prstGeom prst="rect">
            <a:avLst/>
          </a:prstGeom>
          <a:noFill/>
        </p:spPr>
      </p:pic>
      <p:pic>
        <p:nvPicPr>
          <p:cNvPr id="52230" name="Picture 6" descr="http://topnews.net.nz/data/Genome-Sequenc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907" y="4854896"/>
            <a:ext cx="2442972" cy="1986156"/>
          </a:xfrm>
          <a:prstGeom prst="rect">
            <a:avLst/>
          </a:prstGeom>
          <a:noFill/>
        </p:spPr>
      </p:pic>
      <p:pic>
        <p:nvPicPr>
          <p:cNvPr id="52234" name="Picture 10" descr="http://www.ks.uiuc.edu/Overview/gallery/biggifs/7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2772" y="2040953"/>
            <a:ext cx="2565208" cy="189602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14413"/>
          <a:stretch/>
        </p:blipFill>
        <p:spPr>
          <a:xfrm>
            <a:off x="609600" y="1173845"/>
            <a:ext cx="1226008" cy="1562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6012" r="17273"/>
          <a:stretch/>
        </p:blipFill>
        <p:spPr>
          <a:xfrm>
            <a:off x="609600" y="3936976"/>
            <a:ext cx="1087215" cy="1251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3745" y="1143000"/>
            <a:ext cx="1221210" cy="1465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10119" b="7333"/>
          <a:stretch/>
        </p:blipFill>
        <p:spPr>
          <a:xfrm>
            <a:off x="4789604" y="3975966"/>
            <a:ext cx="1141488" cy="15069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4571" y="1097645"/>
            <a:ext cx="2711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K. </a:t>
            </a:r>
            <a:r>
              <a:rPr lang="en-US" dirty="0" err="1" smtClean="0"/>
              <a:t>Lannon</a:t>
            </a:r>
            <a:r>
              <a:rPr lang="en-US" dirty="0" smtClean="0"/>
              <a:t>: Analyze 2PB of data produced by the LHC experiment at CERN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42772" y="1083137"/>
            <a:ext cx="2711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Izaguirre</a:t>
            </a:r>
            <a:r>
              <a:rPr lang="en-US" dirty="0" smtClean="0"/>
              <a:t>: Simulate 10M different configurations of a complex protein.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40547" y="3906740"/>
            <a:ext cx="2711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Emrich</a:t>
            </a:r>
            <a:r>
              <a:rPr lang="en-US" dirty="0" smtClean="0"/>
              <a:t>: Analyze DNA in thousands of genomes for similar sub-sequences.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65859" y="3975966"/>
            <a:ext cx="2711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Flynn: Computational experiments on millions of acquired face videos.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9" cstate="print"/>
          <a:srcRect l="13142" t="30600"/>
          <a:stretch/>
        </p:blipFill>
        <p:spPr bwMode="auto">
          <a:xfrm>
            <a:off x="6044955" y="4894617"/>
            <a:ext cx="3037890" cy="194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544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Reproducibility in </a:t>
            </a:r>
            <a:r>
              <a:rPr lang="en-US" dirty="0" smtClean="0"/>
              <a:t>Scientific Computing</a:t>
            </a:r>
            <a:br>
              <a:rPr lang="en-US" dirty="0" smtClean="0"/>
            </a:br>
            <a:r>
              <a:rPr lang="en-US" dirty="0" smtClean="0"/>
              <a:t>is Very Poor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52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Can I re-run a result from a colleague from five years </a:t>
            </a:r>
            <a:r>
              <a:rPr lang="en-US" dirty="0" smtClean="0"/>
              <a:t>ago, </a:t>
            </a:r>
            <a:r>
              <a:rPr lang="en-US" dirty="0" smtClean="0"/>
              <a:t>and obtain the same result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 smtClean="0"/>
              <a:t>about a student in my </a:t>
            </a:r>
            <a:r>
              <a:rPr lang="en-US" dirty="0" smtClean="0"/>
              <a:t>lab from last week?</a:t>
            </a:r>
            <a:endParaRPr lang="en-US" dirty="0" smtClean="0"/>
          </a:p>
          <a:p>
            <a:r>
              <a:rPr lang="en-US" dirty="0" smtClean="0"/>
              <a:t>Today, are we preparing for our current results to be re-used by others five years from now?</a:t>
            </a:r>
          </a:p>
          <a:p>
            <a:r>
              <a:rPr lang="en-US" dirty="0" smtClean="0"/>
              <a:t>Multiple reasons why not:</a:t>
            </a:r>
          </a:p>
          <a:p>
            <a:pPr lvl="1"/>
            <a:r>
              <a:rPr lang="en-US" dirty="0" smtClean="0"/>
              <a:t>Rapid technological change.</a:t>
            </a:r>
          </a:p>
          <a:p>
            <a:pPr lvl="1"/>
            <a:r>
              <a:rPr lang="en-US" dirty="0" smtClean="0"/>
              <a:t>No archival of artifacts.</a:t>
            </a:r>
          </a:p>
          <a:p>
            <a:pPr lvl="1"/>
            <a:r>
              <a:rPr lang="en-US" dirty="0" smtClean="0"/>
              <a:t>Many implicit dependencies.</a:t>
            </a:r>
          </a:p>
          <a:p>
            <a:pPr lvl="1"/>
            <a:r>
              <a:rPr lang="en-US" dirty="0"/>
              <a:t>Lack of backwards compatibility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Lack of social incentives.</a:t>
            </a:r>
          </a:p>
        </p:txBody>
      </p:sp>
    </p:spTree>
    <p:extLst>
      <p:ext uri="{BB962C8B-B14F-4D97-AF65-F5344CB8AC3E}">
        <p14:creationId xmlns:p14="http://schemas.microsoft.com/office/powerpoint/2010/main" val="143362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68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scientific collaborators see the value in reproducibility…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But only if it can be done</a:t>
            </a:r>
            <a:br>
              <a:rPr lang="en-US" dirty="0" smtClean="0"/>
            </a:br>
            <a:r>
              <a:rPr lang="en-US" dirty="0" smtClean="0"/>
              <a:t>- easily</a:t>
            </a:r>
            <a:br>
              <a:rPr lang="en-US" dirty="0" smtClean="0"/>
            </a:br>
            <a:r>
              <a:rPr lang="en-US" dirty="0" smtClean="0"/>
              <a:t>- at large scale</a:t>
            </a:r>
            <a:br>
              <a:rPr lang="en-US" dirty="0" smtClean="0"/>
            </a:br>
            <a:r>
              <a:rPr lang="en-US" dirty="0" smtClean="0"/>
              <a:t>- with high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1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04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 principle</a:t>
            </a:r>
            <a:r>
              <a:rPr lang="en-US" b="1" dirty="0" smtClean="0"/>
              <a:t>, </a:t>
            </a:r>
            <a:r>
              <a:rPr lang="en-US" dirty="0" smtClean="0"/>
              <a:t>preserving a</a:t>
            </a:r>
            <a:br>
              <a:rPr lang="en-US" dirty="0" smtClean="0"/>
            </a:br>
            <a:r>
              <a:rPr lang="en-US" dirty="0" smtClean="0"/>
              <a:t>software execution is </a:t>
            </a:r>
            <a:r>
              <a:rPr lang="en-US" dirty="0" smtClean="0"/>
              <a:t>easy.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4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08866" y="2201341"/>
            <a:ext cx="5738026" cy="298874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994" y="522667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I want to preserve my simulation method</a:t>
            </a:r>
            <a:br>
              <a:rPr lang="en-US" sz="2800" dirty="0" smtClean="0"/>
            </a:br>
            <a:r>
              <a:rPr lang="en-US" sz="2800" b="1" dirty="0" smtClean="0"/>
              <a:t>and</a:t>
            </a:r>
            <a:r>
              <a:rPr lang="en-US" sz="2800" dirty="0" smtClean="0"/>
              <a:t> results so other people can try it out.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481" y="3516205"/>
            <a:ext cx="902761" cy="902761"/>
          </a:xfrm>
          <a:prstGeom prst="rect">
            <a:avLst/>
          </a:prstGeom>
        </p:spPr>
      </p:pic>
      <p:pic>
        <p:nvPicPr>
          <p:cNvPr id="7" name="Picture 3" descr="j04304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85" y="292121"/>
            <a:ext cx="1642605" cy="155301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1964497" y="3599187"/>
            <a:ext cx="1260044" cy="6746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43879" y="3599187"/>
            <a:ext cx="1260044" cy="6746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428266" y="3698399"/>
            <a:ext cx="488171" cy="4960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212354" y="3698399"/>
            <a:ext cx="488171" cy="4960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16302" y="4593787"/>
            <a:ext cx="13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DOI:10.XXXX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96845" y="4593787"/>
            <a:ext cx="132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DOI:10.ZZZZ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70131" y="5782428"/>
            <a:ext cx="1783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DOI:10.CCCC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2" idx="0"/>
            <a:endCxn id="9" idx="2"/>
          </p:cNvCxnSpPr>
          <p:nvPr/>
        </p:nvCxnSpPr>
        <p:spPr>
          <a:xfrm flipV="1">
            <a:off x="6458877" y="4273826"/>
            <a:ext cx="15024" cy="319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0"/>
            <a:endCxn id="8" idx="2"/>
          </p:cNvCxnSpPr>
          <p:nvPr/>
        </p:nvCxnSpPr>
        <p:spPr>
          <a:xfrm flipH="1" flipV="1">
            <a:off x="2594519" y="4273826"/>
            <a:ext cx="7259" cy="319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950174" y="5190084"/>
            <a:ext cx="11863" cy="5923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82977" y="4721997"/>
            <a:ext cx="134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DOI:10.YYYY</a:t>
            </a:r>
            <a:endParaRPr lang="en-US" dirty="0"/>
          </a:p>
        </p:txBody>
      </p:sp>
      <p:cxnSp>
        <p:nvCxnSpPr>
          <p:cNvPr id="25" name="Straight Arrow Connector 24"/>
          <p:cNvCxnSpPr>
            <a:endCxn id="5" idx="2"/>
          </p:cNvCxnSpPr>
          <p:nvPr/>
        </p:nvCxnSpPr>
        <p:spPr>
          <a:xfrm flipH="1" flipV="1">
            <a:off x="4561862" y="4418966"/>
            <a:ext cx="4033" cy="3030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24623" y="5906629"/>
            <a:ext cx="379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… and repeat this 1M times with different –p values.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2598083" y="2463719"/>
            <a:ext cx="4237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m</a:t>
            </a:r>
            <a:r>
              <a:rPr lang="en-US" sz="2000" b="1" dirty="0" err="1" smtClean="0"/>
              <a:t>ysim.exe</a:t>
            </a:r>
            <a:r>
              <a:rPr lang="en-US" sz="2000" b="1" dirty="0" smtClean="0"/>
              <a:t> </a:t>
            </a:r>
            <a:r>
              <a:rPr lang="en-US" sz="2000" b="1" dirty="0"/>
              <a:t>–in </a:t>
            </a:r>
            <a:r>
              <a:rPr lang="en-US" sz="2000" b="1" dirty="0" smtClean="0"/>
              <a:t>data </a:t>
            </a:r>
            <a:r>
              <a:rPr lang="en-US" sz="2000" b="1" dirty="0"/>
              <a:t>–out </a:t>
            </a:r>
            <a:r>
              <a:rPr lang="en-US" sz="2000" b="1" dirty="0" smtClean="0"/>
              <a:t>output </a:t>
            </a:r>
            <a:r>
              <a:rPr lang="en-US" sz="2000" b="1" dirty="0"/>
              <a:t>–p 10</a:t>
            </a:r>
          </a:p>
        </p:txBody>
      </p:sp>
      <p:pic>
        <p:nvPicPr>
          <p:cNvPr id="15" name="Picture 14" descr="Screen Shot 2015-11-03 at 8.47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" y="5312806"/>
            <a:ext cx="2594519" cy="154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9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4" grpId="0"/>
      <p:bldP spid="12" grpId="0"/>
      <p:bldP spid="13" grpId="0"/>
      <p:bldP spid="24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it’s not that simple!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800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25262</TotalTime>
  <Words>1288</Words>
  <Application>Microsoft Macintosh PowerPoint</Application>
  <PresentationFormat>On-screen Show (4:3)</PresentationFormat>
  <Paragraphs>260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Techniques for Preserving Scientific Software Executions:  Preserve the Mess or Encourage Cleanliness?</vt:lpstr>
      <vt:lpstr>The Cooperative Computing Lab </vt:lpstr>
      <vt:lpstr>The Cooperative Computing Lab</vt:lpstr>
      <vt:lpstr>Some of Our Collaborators</vt:lpstr>
      <vt:lpstr>Reproducibility in Scientific Computing is Very Poor Today</vt:lpstr>
      <vt:lpstr>Our scientific collaborators see the value in reproducibility…  But only if it can be done - easily - at large scale - with high performance</vt:lpstr>
      <vt:lpstr>In principle, preserving a software execution is easy.</vt:lpstr>
      <vt:lpstr>I want to preserve my simulation method and results so other people can try it out.</vt:lpstr>
      <vt:lpstr>But it’s not that simple!</vt:lpstr>
      <vt:lpstr>I want to preserve my simulation method and results so other people can try it out.</vt:lpstr>
      <vt:lpstr>The problem is implicit dependencies:  (things you need but cannot see)  How do we find them? How do we deliver them?</vt:lpstr>
      <vt:lpstr>Two approaches:  Preserve the Mess (VMs and Parrot)  Encourage Cleanliness (Umbrella and Prune)</vt:lpstr>
      <vt:lpstr>Preserve the Mess: Save a VM</vt:lpstr>
      <vt:lpstr>Preserve the Mess: Save a VM</vt:lpstr>
      <vt:lpstr>Preserve the Mess: Trace Individual Dependencies</vt:lpstr>
      <vt:lpstr>Preserve the Mess: Trace Individual Dependencies</vt:lpstr>
      <vt:lpstr>What we really want:  A structured way to compose an application with all of its dependencies.  Enable preservation and sharing of data and images for efficiency.   </vt:lpstr>
      <vt:lpstr>Encourage Cleanliness: Umbrella</vt:lpstr>
      <vt:lpstr>PowerPoint Presentation</vt:lpstr>
      <vt:lpstr>Specification is More Important Than Mechanism</vt:lpstr>
      <vt:lpstr>Encourage Cleanliness:  Construct workflows from carefully specified building blocks.</vt:lpstr>
      <vt:lpstr>Encouraging Cleanliness: PRUNE</vt:lpstr>
      <vt:lpstr>PRUNE – Preserving Run Environment</vt:lpstr>
      <vt:lpstr>PowerPoint Presentation</vt:lpstr>
      <vt:lpstr>Recapitulation</vt:lpstr>
      <vt:lpstr>Many Open Problems!</vt:lpstr>
      <vt:lpstr>For more information…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dv/dT</dc:title>
  <dc:creator>Ewa Deelman</dc:creator>
  <cp:lastModifiedBy>Douglas Thain</cp:lastModifiedBy>
  <cp:revision>317</cp:revision>
  <dcterms:created xsi:type="dcterms:W3CDTF">2013-03-04T20:06:32Z</dcterms:created>
  <dcterms:modified xsi:type="dcterms:W3CDTF">2015-11-03T19:06:01Z</dcterms:modified>
</cp:coreProperties>
</file>