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Default Extension="sldx" ContentType="application/vnd.openxmlformats-officedocument.presentationml.slide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94" r:id="rId3"/>
    <p:sldId id="265" r:id="rId4"/>
    <p:sldId id="299" r:id="rId5"/>
    <p:sldId id="301" r:id="rId6"/>
    <p:sldId id="300" r:id="rId7"/>
    <p:sldId id="295" r:id="rId8"/>
    <p:sldId id="290" r:id="rId9"/>
    <p:sldId id="289" r:id="rId10"/>
    <p:sldId id="302" r:id="rId11"/>
    <p:sldId id="303" r:id="rId12"/>
    <p:sldId id="293" r:id="rId13"/>
    <p:sldId id="274" r:id="rId14"/>
    <p:sldId id="273" r:id="rId15"/>
    <p:sldId id="272" r:id="rId16"/>
    <p:sldId id="276" r:id="rId17"/>
    <p:sldId id="305" r:id="rId18"/>
    <p:sldId id="275" r:id="rId19"/>
    <p:sldId id="304" r:id="rId20"/>
    <p:sldId id="307" r:id="rId21"/>
    <p:sldId id="306" r:id="rId22"/>
    <p:sldId id="264" r:id="rId23"/>
    <p:sldId id="261" r:id="rId24"/>
    <p:sldId id="285" r:id="rId25"/>
    <p:sldId id="286" r:id="rId26"/>
    <p:sldId id="298" r:id="rId27"/>
    <p:sldId id="259" r:id="rId28"/>
    <p:sldId id="296" r:id="rId29"/>
    <p:sldId id="292" r:id="rId30"/>
    <p:sldId id="308" r:id="rId3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99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1" autoAdjust="0"/>
    <p:restoredTop sz="94576" autoAdjust="0"/>
  </p:normalViewPr>
  <p:slideViewPr>
    <p:cSldViewPr>
      <p:cViewPr varScale="1">
        <p:scale>
          <a:sx n="69" d="100"/>
          <a:sy n="69" d="100"/>
        </p:scale>
        <p:origin x="-1110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36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05563-C593-4B06-9A75-CF2DF1FF730E}" type="datetimeFigureOut">
              <a:rPr lang="en-US" smtClean="0"/>
              <a:pPr/>
              <a:t>1/8/2012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28EF3-EA89-4413-BBD3-A133F2A7AC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05563-C593-4B06-9A75-CF2DF1FF730E}" type="datetimeFigureOut">
              <a:rPr lang="en-US" smtClean="0"/>
              <a:pPr/>
              <a:t>1/8/2012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28EF3-EA89-4413-BBD3-A133F2A7AC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05563-C593-4B06-9A75-CF2DF1FF730E}" type="datetimeFigureOut">
              <a:rPr lang="en-US" smtClean="0"/>
              <a:pPr/>
              <a:t>1/8/2012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28EF3-EA89-4413-BBD3-A133F2A7AC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C08ED575-CBAF-47BE-B4EF-68FD3D89DDF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05563-C593-4B06-9A75-CF2DF1FF730E}" type="datetimeFigureOut">
              <a:rPr lang="en-US" smtClean="0"/>
              <a:pPr/>
              <a:t>1/8/2012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28EF3-EA89-4413-BBD3-A133F2A7AC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05563-C593-4B06-9A75-CF2DF1FF730E}" type="datetimeFigureOut">
              <a:rPr lang="en-US" smtClean="0"/>
              <a:pPr/>
              <a:t>1/8/2012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28EF3-EA89-4413-BBD3-A133F2A7AC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05563-C593-4B06-9A75-CF2DF1FF730E}" type="datetimeFigureOut">
              <a:rPr lang="en-US" smtClean="0"/>
              <a:pPr/>
              <a:t>1/8/2012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28EF3-EA89-4413-BBD3-A133F2A7AC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05563-C593-4B06-9A75-CF2DF1FF730E}" type="datetimeFigureOut">
              <a:rPr lang="en-US" smtClean="0"/>
              <a:pPr/>
              <a:t>1/8/2012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28EF3-EA89-4413-BBD3-A133F2A7AC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05563-C593-4B06-9A75-CF2DF1FF730E}" type="datetimeFigureOut">
              <a:rPr lang="en-US" smtClean="0"/>
              <a:pPr/>
              <a:t>1/8/2012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DE28EF3-EA89-4413-BBD3-A133F2A7ACC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05563-C593-4B06-9A75-CF2DF1FF730E}" type="datetimeFigureOut">
              <a:rPr lang="en-US" smtClean="0"/>
              <a:pPr/>
              <a:t>1/8/2012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28EF3-EA89-4413-BBD3-A133F2A7AC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05563-C593-4B06-9A75-CF2DF1FF730E}" type="datetimeFigureOut">
              <a:rPr lang="en-US" smtClean="0"/>
              <a:pPr/>
              <a:t>1/8/2012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6DE28EF3-EA89-4413-BBD3-A133F2A7AC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DD105563-C593-4B06-9A75-CF2DF1FF730E}" type="datetimeFigureOut">
              <a:rPr lang="en-US" smtClean="0"/>
              <a:pPr/>
              <a:t>1/8/2012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28EF3-EA89-4413-BBD3-A133F2A7AC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DD105563-C593-4B06-9A75-CF2DF1FF730E}" type="datetimeFigureOut">
              <a:rPr lang="en-US" smtClean="0"/>
              <a:pPr/>
              <a:t>1/8/2012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6DE28EF3-EA89-4413-BBD3-A133F2A7ACC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  <p:sldLayoutId id="2147483792" r:id="rId12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PowerPoint_Slide1.sldx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28136" y="533400"/>
            <a:ext cx="9172136" cy="3657600"/>
          </a:xfrm>
        </p:spPr>
        <p:txBody>
          <a:bodyPr>
            <a:normAutofit/>
          </a:bodyPr>
          <a:lstStyle/>
          <a:p>
            <a:pPr algn="ctr"/>
            <a:r>
              <a:rPr lang="en-US" cap="none" dirty="0" smtClean="0">
                <a:solidFill>
                  <a:srgbClr val="FFFF00"/>
                </a:solidFill>
                <a:latin typeface="+mn-lt"/>
              </a:rPr>
              <a:t/>
            </a:r>
            <a:br>
              <a:rPr lang="en-US" cap="none" dirty="0" smtClean="0">
                <a:solidFill>
                  <a:srgbClr val="FFFF00"/>
                </a:solidFill>
                <a:latin typeface="+mn-lt"/>
              </a:rPr>
            </a:br>
            <a:r>
              <a:rPr lang="en-US" cap="none" dirty="0" smtClean="0">
                <a:solidFill>
                  <a:srgbClr val="FFFF00"/>
                </a:solidFill>
                <a:latin typeface="+mn-lt"/>
              </a:rPr>
              <a:t>Unsolved</a:t>
            </a:r>
            <a:br>
              <a:rPr lang="en-US" cap="none" dirty="0" smtClean="0">
                <a:solidFill>
                  <a:srgbClr val="FFFF00"/>
                </a:solidFill>
                <a:latin typeface="+mn-lt"/>
              </a:rPr>
            </a:br>
            <a:r>
              <a:rPr lang="en-US" cap="none" dirty="0" smtClean="0">
                <a:solidFill>
                  <a:srgbClr val="FFFF00"/>
                </a:solidFill>
                <a:latin typeface="+mn-lt"/>
              </a:rPr>
              <a:t>Computer Science Problems</a:t>
            </a:r>
            <a:br>
              <a:rPr lang="en-US" cap="none" dirty="0" smtClean="0">
                <a:solidFill>
                  <a:srgbClr val="FFFF00"/>
                </a:solidFill>
                <a:latin typeface="+mn-lt"/>
              </a:rPr>
            </a:br>
            <a:r>
              <a:rPr lang="en-US" cap="none" dirty="0" smtClean="0">
                <a:solidFill>
                  <a:srgbClr val="FFFF00"/>
                </a:solidFill>
                <a:latin typeface="+mn-lt"/>
              </a:rPr>
              <a:t>in Distributed Computing</a:t>
            </a:r>
            <a:endParaRPr lang="en-US" cap="none" dirty="0">
              <a:solidFill>
                <a:srgbClr val="FFFF00"/>
              </a:solidFill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68552" y="3505200"/>
            <a:ext cx="6480048" cy="1752600"/>
          </a:xfrm>
        </p:spPr>
        <p:txBody>
          <a:bodyPr>
            <a:normAutofit/>
          </a:bodyPr>
          <a:lstStyle/>
          <a:p>
            <a:pPr algn="ctr"/>
            <a:r>
              <a:rPr lang="en-US" sz="2400" dirty="0" smtClean="0"/>
              <a:t>Douglas </a:t>
            </a:r>
            <a:r>
              <a:rPr lang="en-US" sz="2400" dirty="0" err="1" smtClean="0"/>
              <a:t>Thain</a:t>
            </a:r>
            <a:r>
              <a:rPr lang="en-US" sz="2400" dirty="0" smtClean="0"/>
              <a:t>, University of Notre Dame</a:t>
            </a:r>
          </a:p>
          <a:p>
            <a:pPr algn="ctr"/>
            <a:r>
              <a:rPr lang="en-US" sz="2400" dirty="0" err="1" smtClean="0"/>
              <a:t>Zakopane</a:t>
            </a:r>
            <a:r>
              <a:rPr lang="en-US" sz="2400" dirty="0" smtClean="0"/>
              <a:t>, Poland, January 2012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49413"/>
            <a:ext cx="4114800" cy="1169987"/>
          </a:xfrm>
        </p:spPr>
        <p:txBody>
          <a:bodyPr/>
          <a:lstStyle/>
          <a:p>
            <a:r>
              <a:rPr lang="en-US" sz="3200" dirty="0" smtClean="0"/>
              <a:t>What they want.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61E75-0A36-4FDB-8973-BA647DC58F88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4648200" y="1600200"/>
            <a:ext cx="4114800" cy="1169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What they get.</a:t>
            </a: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6" name="Picture 6" descr="IBM%20Thinkpad%20X41%20Noteboo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2590800"/>
            <a:ext cx="4447993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3" descr="j043049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5000" y="381000"/>
            <a:ext cx="1371600" cy="1296786"/>
          </a:xfrm>
          <a:prstGeom prst="rect">
            <a:avLst/>
          </a:prstGeom>
          <a:noFill/>
        </p:spPr>
      </p:pic>
      <p:pic>
        <p:nvPicPr>
          <p:cNvPr id="9" name="Picture 9" descr="datacenter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29200" y="2514599"/>
            <a:ext cx="3657600" cy="42438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3058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The Most Common App Design…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61E75-0A36-4FDB-8973-BA647DC58F88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55298" name="Picture 2" descr="http://www.dirtykitchens.com/images/1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39136" y="1828800"/>
            <a:ext cx="6004664" cy="4495800"/>
          </a:xfrm>
          <a:prstGeom prst="rect">
            <a:avLst/>
          </a:prstGeom>
          <a:noFill/>
        </p:spPr>
      </p:pic>
      <p:sp>
        <p:nvSpPr>
          <p:cNvPr id="5" name="Title 1"/>
          <p:cNvSpPr txBox="1">
            <a:spLocks/>
          </p:cNvSpPr>
          <p:nvPr/>
        </p:nvSpPr>
        <p:spPr bwMode="auto">
          <a:xfrm>
            <a:off x="3581400" y="4648200"/>
            <a:ext cx="5029200" cy="1828800"/>
          </a:xfrm>
          <a:prstGeom prst="rect">
            <a:avLst/>
          </a:prstGeom>
          <a:solidFill>
            <a:schemeClr val="accent4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1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Every program attempts to grow until it can read mail.</a:t>
            </a:r>
            <a:r>
              <a:rPr lang="en-US" sz="3200" kern="0" dirty="0" smtClean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 </a:t>
            </a: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- Jamie </a:t>
            </a:r>
            <a:r>
              <a:rPr kumimoji="0" lang="en-US" sz="32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Zawinski</a:t>
            </a: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5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53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What goes wrong? Everything!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8229600" cy="52578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Scaling up from 10 to 10,000 tasks violates ten different hard coded limits in the kernel, the </a:t>
            </a:r>
            <a:r>
              <a:rPr lang="en-US" dirty="0" err="1" smtClean="0"/>
              <a:t>filesystem</a:t>
            </a:r>
            <a:r>
              <a:rPr lang="en-US" dirty="0" smtClean="0"/>
              <a:t>, the network, and the application.</a:t>
            </a:r>
          </a:p>
          <a:p>
            <a:r>
              <a:rPr lang="en-US" dirty="0" smtClean="0"/>
              <a:t>Failures are everywhere!  Exposing error messages is confusing, but hiding errors causes unbounded delays.</a:t>
            </a:r>
          </a:p>
          <a:p>
            <a:r>
              <a:rPr lang="en-US" dirty="0" smtClean="0"/>
              <a:t>User didn’t know that program relies on 1TB of configuration files, all scattered around the home </a:t>
            </a:r>
            <a:r>
              <a:rPr lang="en-US" dirty="0" err="1" smtClean="0"/>
              <a:t>filesystem</a:t>
            </a:r>
            <a:r>
              <a:rPr lang="en-US" dirty="0" smtClean="0"/>
              <a:t>.</a:t>
            </a:r>
          </a:p>
          <a:p>
            <a:r>
              <a:rPr lang="en-US" dirty="0" smtClean="0"/>
              <a:t>User discovers that the program only runs correctly on Blue Sock Linux 3.2.4.7.8.2.3.5.1!</a:t>
            </a:r>
          </a:p>
          <a:p>
            <a:r>
              <a:rPr lang="en-US" dirty="0" smtClean="0"/>
              <a:t>User discovers that program generates different results when run on different machines.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609600" y="2590800"/>
            <a:ext cx="7470648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In the next ten years:</a:t>
            </a:r>
            <a:br>
              <a:rPr kumimoji="0" lang="en-US" sz="4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4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4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4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Let us articulate challenges</a:t>
            </a:r>
            <a:r>
              <a:rPr kumimoji="0" lang="en-US" sz="4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that are not simply who has the </a:t>
            </a:r>
            <a:r>
              <a:rPr kumimoji="0" lang="en-US" sz="4800" b="1" i="1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biggest computer</a:t>
            </a:r>
            <a:r>
              <a:rPr kumimoji="0" lang="en-US" sz="4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819400"/>
            <a:ext cx="7470648" cy="1143000"/>
          </a:xfrm>
        </p:spPr>
        <p:txBody>
          <a:bodyPr>
            <a:noAutofit/>
          </a:bodyPr>
          <a:lstStyle/>
          <a:p>
            <a:pPr algn="ctr"/>
            <a:r>
              <a:rPr lang="en-US" sz="2800" dirty="0" err="1" smtClean="0"/>
              <a:t>gigascale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4000" dirty="0" err="1" smtClean="0"/>
              <a:t>terascale</a:t>
            </a: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err="1" smtClean="0"/>
              <a:t>peta</a:t>
            </a:r>
            <a:r>
              <a:rPr lang="en-US" sz="4800" dirty="0" err="1" smtClean="0"/>
              <a:t>scale</a:t>
            </a: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6600" dirty="0" err="1" smtClean="0"/>
              <a:t>exa</a:t>
            </a:r>
            <a:r>
              <a:rPr lang="en-US" sz="6600" dirty="0" err="1" smtClean="0"/>
              <a:t>scale</a:t>
            </a:r>
            <a:r>
              <a:rPr lang="en-US" sz="6600" dirty="0" smtClean="0"/>
              <a:t/>
            </a:r>
            <a:br>
              <a:rPr lang="en-US" sz="6600" dirty="0" smtClean="0"/>
            </a:br>
            <a:r>
              <a:rPr lang="en-US" sz="6600" dirty="0" smtClean="0"/>
              <a:t>…</a:t>
            </a: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8800" dirty="0" err="1" smtClean="0"/>
              <a:t>zottascale</a:t>
            </a:r>
            <a:r>
              <a:rPr lang="en-US" sz="8800" dirty="0" smtClean="0"/>
              <a:t>?</a:t>
            </a: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971800"/>
            <a:ext cx="7470648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solidFill>
                  <a:srgbClr val="FFFF00"/>
                </a:solidFill>
              </a:rPr>
              <a:t>The </a:t>
            </a:r>
            <a:r>
              <a:rPr lang="en-US" b="1" dirty="0" err="1" smtClean="0">
                <a:solidFill>
                  <a:srgbClr val="FFFF00"/>
                </a:solidFill>
              </a:rPr>
              <a:t>Kiloscale</a:t>
            </a:r>
            <a:r>
              <a:rPr lang="en-US" b="1" dirty="0" smtClean="0">
                <a:solidFill>
                  <a:srgbClr val="FFFF00"/>
                </a:solidFill>
              </a:rPr>
              <a:t> Problem: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Any workflow with sufficient concurrency should be able to run correctly on 1K cores</a:t>
            </a:r>
            <a:br>
              <a:rPr lang="en-US" dirty="0" smtClean="0"/>
            </a:br>
            <a:r>
              <a:rPr lang="en-US" b="1" i="1" dirty="0" smtClean="0">
                <a:solidFill>
                  <a:srgbClr val="FFFF00"/>
                </a:solidFill>
              </a:rPr>
              <a:t>the first time and every time</a:t>
            </a:r>
            <a:br>
              <a:rPr lang="en-US" b="1" i="1" dirty="0" smtClean="0">
                <a:solidFill>
                  <a:srgbClr val="FFFF00"/>
                </a:solidFill>
              </a:rPr>
            </a:br>
            <a:r>
              <a:rPr lang="en-US" dirty="0" smtClean="0"/>
              <a:t>with no </a:t>
            </a:r>
            <a:r>
              <a:rPr lang="en-US" dirty="0" err="1" smtClean="0"/>
              <a:t>sysadmin</a:t>
            </a:r>
            <a:r>
              <a:rPr lang="en-US" dirty="0" smtClean="0"/>
              <a:t> help.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2700" dirty="0" smtClean="0"/>
              <a:t>(Appropriate metrics are results/FTE.)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0"/>
            <a:ext cx="7470648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solidFill>
                  <a:srgbClr val="FFFF00"/>
                </a:solidFill>
              </a:rPr>
              <a:t>The Halting Problem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Given a workflow running on one thousand nodes, </a:t>
            </a:r>
            <a:r>
              <a:rPr lang="en-US" b="1" dirty="0" smtClean="0">
                <a:solidFill>
                  <a:srgbClr val="FFFF00"/>
                </a:solidFill>
              </a:rPr>
              <a:t>make it stop</a:t>
            </a:r>
            <a:r>
              <a:rPr lang="en-US" b="1" dirty="0" smtClean="0"/>
              <a:t> </a:t>
            </a:r>
            <a:r>
              <a:rPr lang="en-US" dirty="0" smtClean="0"/>
              <a:t>and clean up all associated state with complete certainty.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2700" dirty="0" smtClean="0"/>
              <a:t>(Need closure of both namespaces and resources.)</a:t>
            </a:r>
            <a:br>
              <a:rPr lang="en-US" sz="2700" dirty="0" smtClean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590800"/>
            <a:ext cx="89154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solidFill>
                  <a:srgbClr val="FFFF00"/>
                </a:solidFill>
              </a:rPr>
              <a:t>The Dependency Problem: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3600" dirty="0" smtClean="0"/>
              <a:t>(1) Given a program, figure out everything that it actually needs to run on a different machine.</a:t>
            </a:r>
            <a:br>
              <a:rPr lang="en-US" sz="3600" dirty="0" smtClean="0"/>
            </a:br>
            <a:r>
              <a:rPr lang="en-US" sz="3600" dirty="0" smtClean="0"/>
              <a:t> </a:t>
            </a:r>
            <a:br>
              <a:rPr lang="en-US" sz="3600" dirty="0" smtClean="0"/>
            </a:br>
            <a:r>
              <a:rPr lang="en-US" sz="3600" dirty="0" smtClean="0"/>
              <a:t>(2) Given a process, figure out the (distributed) resources it actually uses while running.</a:t>
            </a:r>
            <a:br>
              <a:rPr lang="en-US" sz="3600" dirty="0" smtClean="0"/>
            </a:b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(3) Extend 1 and 2 to an entire workflow.</a:t>
            </a:r>
            <a:br>
              <a:rPr lang="en-US" sz="3600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3100" dirty="0" smtClean="0"/>
              <a:t>(VMs are not the complete solution.)  </a:t>
            </a:r>
            <a:endParaRPr lang="en-US" sz="3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90800"/>
            <a:ext cx="7470648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solidFill>
                  <a:srgbClr val="FFFF00"/>
                </a:solidFill>
              </a:rPr>
              <a:t>The Right-Sizing Problem: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Given a (structured) application and a given cluster, cloud, or grid, choose a resource allocation that achieves </a:t>
            </a:r>
            <a:r>
              <a:rPr lang="en-US" b="1" i="1" dirty="0" smtClean="0">
                <a:solidFill>
                  <a:srgbClr val="FFFF00"/>
                </a:solidFill>
              </a:rPr>
              <a:t>good</a:t>
            </a:r>
            <a:r>
              <a:rPr lang="en-US" dirty="0" smtClean="0"/>
              <a:t> performance at </a:t>
            </a:r>
            <a:r>
              <a:rPr lang="en-US" b="1" i="1" dirty="0" smtClean="0">
                <a:solidFill>
                  <a:srgbClr val="FFFF00"/>
                </a:solidFill>
              </a:rPr>
              <a:t>acceptable</a:t>
            </a:r>
            <a:r>
              <a:rPr lang="en-US" dirty="0" smtClean="0"/>
              <a:t> cost.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3600" dirty="0" smtClean="0"/>
              <a:t>(Can draw on DB optimization work.)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90800"/>
            <a:ext cx="7470648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solidFill>
                  <a:srgbClr val="FFFF00"/>
                </a:solidFill>
              </a:rPr>
              <a:t>The Troubleshooting Problem: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When a failure happens in the middle of a 100-layer software stack, how and when do you report/retry/ignore/suppress</a:t>
            </a:r>
            <a:br>
              <a:rPr lang="en-US" dirty="0" smtClean="0"/>
            </a:br>
            <a:r>
              <a:rPr lang="en-US" dirty="0" smtClean="0"/>
              <a:t>the error?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3600" dirty="0" smtClean="0"/>
              <a:t>(Exceptions?  Are you kidding?)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6868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FFFF00"/>
                </a:solidFill>
              </a:rPr>
              <a:t>The Cooperative Computing Lab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30725"/>
          </a:xfrm>
        </p:spPr>
        <p:txBody>
          <a:bodyPr/>
          <a:lstStyle/>
          <a:p>
            <a:r>
              <a:rPr lang="en-US" dirty="0" smtClean="0"/>
              <a:t>We </a:t>
            </a:r>
            <a:r>
              <a:rPr lang="en-US" i="1" dirty="0" smtClean="0">
                <a:solidFill>
                  <a:srgbClr val="FFFF00"/>
                </a:solidFill>
              </a:rPr>
              <a:t>collaborate with people </a:t>
            </a:r>
            <a:r>
              <a:rPr lang="en-US" dirty="0" smtClean="0"/>
              <a:t>who have large scale computing problems in science, engineering, and other fields.</a:t>
            </a:r>
          </a:p>
          <a:p>
            <a:r>
              <a:rPr lang="en-US" dirty="0" smtClean="0"/>
              <a:t>We </a:t>
            </a:r>
            <a:r>
              <a:rPr lang="en-US" i="1" dirty="0" smtClean="0">
                <a:solidFill>
                  <a:srgbClr val="FFFF00"/>
                </a:solidFill>
              </a:rPr>
              <a:t>operate computer systems </a:t>
            </a:r>
            <a:r>
              <a:rPr lang="en-US" dirty="0" smtClean="0"/>
              <a:t>on the O(1000) cores: clusters, clouds, grids.</a:t>
            </a:r>
          </a:p>
          <a:p>
            <a:r>
              <a:rPr lang="en-US" dirty="0" smtClean="0"/>
              <a:t>We </a:t>
            </a:r>
            <a:r>
              <a:rPr lang="en-US" i="1" dirty="0" smtClean="0">
                <a:solidFill>
                  <a:srgbClr val="FFFF00"/>
                </a:solidFill>
              </a:rPr>
              <a:t>conduct computer science </a:t>
            </a:r>
            <a:r>
              <a:rPr lang="en-US" dirty="0" smtClean="0"/>
              <a:t>research in the context of real people and problems.</a:t>
            </a:r>
          </a:p>
          <a:p>
            <a:r>
              <a:rPr lang="en-US" dirty="0" smtClean="0"/>
              <a:t>We </a:t>
            </a:r>
            <a:r>
              <a:rPr lang="en-US" i="1" dirty="0" smtClean="0">
                <a:solidFill>
                  <a:srgbClr val="FFFF00"/>
                </a:solidFill>
              </a:rPr>
              <a:t>release open source software</a:t>
            </a:r>
            <a:r>
              <a:rPr lang="en-US" dirty="0" smtClean="0"/>
              <a:t> for large scale distributed computing.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61E75-0A36-4FDB-8973-BA647DC58F88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9" name="Title 1"/>
          <p:cNvSpPr txBox="1">
            <a:spLocks/>
          </p:cNvSpPr>
          <p:nvPr/>
        </p:nvSpPr>
        <p:spPr bwMode="auto">
          <a:xfrm>
            <a:off x="228600" y="5715000"/>
            <a:ext cx="8686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http://www.nd.edu/~ccl</a:t>
            </a:r>
            <a:endParaRPr kumimoji="0" lang="en-US" sz="4400" b="0" i="0" u="none" strike="noStrike" kern="0" cap="none" spc="0" normalizeH="0" baseline="0" noProof="0" dirty="0">
              <a:ln>
                <a:noFill/>
              </a:ln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jtrac-callstack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878114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67000"/>
            <a:ext cx="7470648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solidFill>
                  <a:srgbClr val="FFFF00"/>
                </a:solidFill>
              </a:rPr>
              <a:t>The Design Problem: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How should applications be designed so that they are well suited for distributed computing?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3600" dirty="0" smtClean="0"/>
              <a:t>(Object oriented solves everything!)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438400"/>
            <a:ext cx="7470648" cy="1143000"/>
          </a:xfrm>
        </p:spPr>
        <p:txBody>
          <a:bodyPr>
            <a:noAutofit/>
          </a:bodyPr>
          <a:lstStyle/>
          <a:p>
            <a:pPr algn="ctr"/>
            <a:r>
              <a:rPr lang="en-US" sz="4800" dirty="0" smtClean="0"/>
              <a:t>In the next ten years:</a:t>
            </a:r>
            <a:br>
              <a:rPr lang="en-US" sz="4800" dirty="0" smtClean="0"/>
            </a:b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smtClean="0"/>
              <a:t>Let us articulate the key principles of distributed computing.</a:t>
            </a: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470648" cy="1143000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solidFill>
                  <a:srgbClr val="FFFF00"/>
                </a:solidFill>
              </a:rPr>
              <a:t>Key Principles of Compilers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4294967295"/>
          </p:nvPr>
        </p:nvSpPr>
        <p:spPr>
          <a:xfrm>
            <a:off x="457200" y="1371917"/>
            <a:ext cx="7467600" cy="4525963"/>
          </a:xfrm>
        </p:spPr>
        <p:txBody>
          <a:bodyPr>
            <a:noAutofit/>
          </a:bodyPr>
          <a:lstStyle/>
          <a:p>
            <a:r>
              <a:rPr lang="en-US" sz="2800" dirty="0" smtClean="0"/>
              <a:t>The Chomsky Hierarchy</a:t>
            </a:r>
          </a:p>
          <a:p>
            <a:pPr lvl="1"/>
            <a:r>
              <a:rPr lang="en-US" sz="2400" dirty="0" smtClean="0"/>
              <a:t>Relates program models with required execution systems: RE (DFA) CFG (Stack) CSG (Turing)</a:t>
            </a:r>
          </a:p>
          <a:p>
            <a:r>
              <a:rPr lang="en-US" sz="2800" dirty="0" smtClean="0"/>
              <a:t>Approach to Program Structure</a:t>
            </a:r>
          </a:p>
          <a:p>
            <a:pPr lvl="1"/>
            <a:r>
              <a:rPr lang="en-US" sz="2400" dirty="0" smtClean="0"/>
              <a:t>Scanner (Tokens) Parser (AST) Semantics (IR) Emitter (ASM)</a:t>
            </a:r>
          </a:p>
          <a:p>
            <a:r>
              <a:rPr lang="en-US" sz="2800" dirty="0" smtClean="0"/>
              <a:t>Algorithmic Approaches</a:t>
            </a:r>
          </a:p>
          <a:p>
            <a:pPr lvl="1"/>
            <a:r>
              <a:rPr lang="en-US" sz="2400" dirty="0" smtClean="0"/>
              <a:t>Tree matching for instruction selection.</a:t>
            </a:r>
          </a:p>
          <a:p>
            <a:pPr lvl="1"/>
            <a:r>
              <a:rPr lang="en-US" sz="2400" dirty="0" smtClean="0"/>
              <a:t>Graph coloring for register selection.</a:t>
            </a:r>
          </a:p>
          <a:p>
            <a:r>
              <a:rPr lang="en-US" sz="2800" dirty="0" smtClean="0">
                <a:solidFill>
                  <a:srgbClr val="FFFF00"/>
                </a:solidFill>
              </a:rPr>
              <a:t>Software artifacts are seen as examples of the principles, which are widely replicated.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solidFill>
                  <a:srgbClr val="FFFF00"/>
                </a:solidFill>
              </a:rPr>
              <a:t>Some Key Concepts from Grids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4294967295"/>
          </p:nvPr>
        </p:nvSpPr>
        <p:spPr>
          <a:xfrm>
            <a:off x="457200" y="1447800"/>
            <a:ext cx="7467600" cy="50292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Workflows</a:t>
            </a:r>
          </a:p>
          <a:p>
            <a:pPr lvl="1"/>
            <a:r>
              <a:rPr lang="en-US" dirty="0" smtClean="0"/>
              <a:t>Restricted declarative programming model makes it possible to reconfigure apps to resources.</a:t>
            </a:r>
          </a:p>
          <a:p>
            <a:r>
              <a:rPr lang="en-US" dirty="0" smtClean="0"/>
              <a:t>Pilot Jobs</a:t>
            </a:r>
          </a:p>
          <a:p>
            <a:pPr lvl="1"/>
            <a:r>
              <a:rPr lang="en-US" baseline="0" dirty="0" smtClean="0"/>
              <a:t>User task scheduling has</a:t>
            </a:r>
            <a:r>
              <a:rPr lang="en-US" dirty="0" smtClean="0"/>
              <a:t> different constraints and objectives than system level scheduling: let the user overlay their own system for execution.</a:t>
            </a:r>
            <a:endParaRPr lang="en-US" baseline="0" dirty="0" smtClean="0"/>
          </a:p>
          <a:p>
            <a:r>
              <a:rPr lang="en-US" baseline="0" dirty="0" smtClean="0"/>
              <a:t>Distributed Credentials</a:t>
            </a:r>
          </a:p>
          <a:p>
            <a:pPr lvl="1"/>
            <a:r>
              <a:rPr lang="en-US" dirty="0" smtClean="0"/>
              <a:t>Need a way to associate local identity controls with global systems, and carry those along with delegated processes.</a:t>
            </a:r>
          </a:p>
          <a:p>
            <a:r>
              <a:rPr lang="en-US" baseline="0" dirty="0" smtClean="0">
                <a:solidFill>
                  <a:srgbClr val="FFFF00"/>
                </a:solidFill>
              </a:rPr>
              <a:t>Where are the papers that describe the key principles, rather than the artifacts?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438400"/>
            <a:ext cx="7470648" cy="1143000"/>
          </a:xfrm>
        </p:spPr>
        <p:txBody>
          <a:bodyPr>
            <a:noAutofit/>
          </a:bodyPr>
          <a:lstStyle/>
          <a:p>
            <a:pPr algn="ctr"/>
            <a:r>
              <a:rPr lang="en-US" sz="4800" dirty="0" smtClean="0"/>
              <a:t>In the next ten years:</a:t>
            </a:r>
            <a:br>
              <a:rPr lang="en-US" sz="4800" dirty="0" smtClean="0"/>
            </a:b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smtClean="0"/>
              <a:t>Let us rethink how we evaluate each other’s work.</a:t>
            </a: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752" y="381000"/>
            <a:ext cx="7470648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solidFill>
                  <a:srgbClr val="FFFF00"/>
                </a:solidFill>
              </a:rPr>
              <a:t>The Transformative Criterion Considered Harmful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4294967295"/>
          </p:nvPr>
        </p:nvSpPr>
        <p:spPr>
          <a:xfrm>
            <a:off x="457200" y="1798637"/>
            <a:ext cx="80772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Makes previous work the competition to be dismissed, not the foundation to employ.</a:t>
            </a:r>
          </a:p>
          <a:p>
            <a:r>
              <a:rPr lang="en-US" dirty="0" smtClean="0"/>
              <a:t>Discourages reflection on the potential downsides of any new approach.</a:t>
            </a:r>
          </a:p>
          <a:p>
            <a:r>
              <a:rPr lang="en-US" dirty="0" smtClean="0"/>
              <a:t>Cannot be reconciled with the scale of most NSF grants.</a:t>
            </a:r>
          </a:p>
          <a:p>
            <a:r>
              <a:rPr lang="en-US" dirty="0" smtClean="0"/>
              <a:t>Encourages us to be advocates of our own work, rather than contributors to and evaluators of a common body of work.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362200"/>
            <a:ext cx="7470648" cy="1143000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solidFill>
                  <a:srgbClr val="FFFF00"/>
                </a:solidFill>
              </a:rPr>
              <a:t>The Sobriety Criterion!</a:t>
            </a:r>
            <a:endParaRPr lang="en-US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4600"/>
            <a:ext cx="83058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/>
              <a:t>However…</a:t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Making software usable and dependable at all scales would have a transformative effect on the users!</a:t>
            </a:r>
            <a:br>
              <a:rPr lang="en-US" b="1" dirty="0" smtClean="0"/>
            </a:b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4320"/>
            <a:ext cx="7470648" cy="11430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FFFF00"/>
                </a:solidFill>
              </a:rPr>
              <a:t>In Summary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4294967295"/>
          </p:nvPr>
        </p:nvSpPr>
        <p:spPr>
          <a:xfrm>
            <a:off x="457200" y="1600200"/>
            <a:ext cx="8001000" cy="52578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Large scale distributed computing systems have been enormously successful to those willing to invest significant human capital.</a:t>
            </a:r>
          </a:p>
          <a:p>
            <a:r>
              <a:rPr lang="en-US" dirty="0" smtClean="0"/>
              <a:t>But, we have barely scratched the surface in terms of developing systems that are </a:t>
            </a:r>
            <a:r>
              <a:rPr lang="en-US" b="1" i="1" dirty="0" smtClean="0">
                <a:solidFill>
                  <a:srgbClr val="FFFF00"/>
                </a:solidFill>
              </a:rPr>
              <a:t>robust and usable</a:t>
            </a:r>
            <a:r>
              <a:rPr lang="en-US" dirty="0" smtClean="0"/>
              <a:t> with minimal effort.</a:t>
            </a:r>
          </a:p>
          <a:p>
            <a:r>
              <a:rPr lang="en-US" dirty="0" smtClean="0"/>
              <a:t>In the next ten years, let us:</a:t>
            </a:r>
          </a:p>
          <a:p>
            <a:pPr lvl="1"/>
            <a:r>
              <a:rPr lang="en-US" dirty="0" smtClean="0"/>
              <a:t>Formulate challenges in terms other than measuring who has the largest computer.</a:t>
            </a:r>
          </a:p>
          <a:p>
            <a:pPr lvl="1"/>
            <a:r>
              <a:rPr lang="en-US" dirty="0" smtClean="0"/>
              <a:t>Articulate the portable principles of grid computing, and apply them in many different artifacts.</a:t>
            </a:r>
          </a:p>
          <a:p>
            <a:pPr lvl="1"/>
            <a:r>
              <a:rPr lang="en-US" dirty="0" smtClean="0"/>
              <a:t>Reconsider how we evaluate each other’s work.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FF00"/>
                </a:solidFill>
              </a:rPr>
              <a:t>How we do research: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458200" cy="54102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PIs get together for many long lunches just to understand each other and scope a problem. </a:t>
            </a:r>
          </a:p>
          <a:p>
            <a:r>
              <a:rPr lang="en-US" dirty="0" smtClean="0"/>
              <a:t>Then, pair together a computer systems student with another in the domain, charged to do real work by using distributed computing.</a:t>
            </a:r>
          </a:p>
          <a:p>
            <a:r>
              <a:rPr lang="en-US" dirty="0" smtClean="0"/>
              <a:t>Four levels of success:</a:t>
            </a:r>
          </a:p>
          <a:p>
            <a:pPr lvl="1"/>
            <a:r>
              <a:rPr lang="en-US" dirty="0" smtClean="0"/>
              <a:t>Task: e.g. Assemble the </a:t>
            </a:r>
            <a:r>
              <a:rPr lang="en-US" i="1" dirty="0" smtClean="0"/>
              <a:t>anopheles </a:t>
            </a:r>
            <a:r>
              <a:rPr lang="en-US" i="1" dirty="0" err="1" smtClean="0"/>
              <a:t>gambiae</a:t>
            </a:r>
            <a:r>
              <a:rPr lang="en-US" dirty="0" smtClean="0"/>
              <a:t> genome.</a:t>
            </a:r>
          </a:p>
          <a:p>
            <a:pPr lvl="1"/>
            <a:r>
              <a:rPr lang="en-US" dirty="0" smtClean="0"/>
              <a:t>Software: Source code (checked in) that can be reliably compiled and run multiple times.</a:t>
            </a:r>
          </a:p>
          <a:p>
            <a:pPr lvl="1"/>
            <a:r>
              <a:rPr lang="en-US" dirty="0" smtClean="0"/>
              <a:t>Product: Software + manual + web page + example data that can be easily run </a:t>
            </a:r>
            <a:r>
              <a:rPr lang="en-US" dirty="0" smtClean="0">
                <a:solidFill>
                  <a:srgbClr val="FFFF00"/>
                </a:solidFill>
              </a:rPr>
              <a:t>by the PIs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Community: Product gets taken up by multiple users that apply it in real ways and complain about problems.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61E75-0A36-4FDB-8973-BA647DC58F88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9" name="Title 1"/>
          <p:cNvSpPr txBox="1">
            <a:spLocks/>
          </p:cNvSpPr>
          <p:nvPr/>
        </p:nvSpPr>
        <p:spPr bwMode="auto">
          <a:xfrm>
            <a:off x="152400" y="457200"/>
            <a:ext cx="8686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http://www.nd.edu/~ccl</a:t>
            </a:r>
            <a:endParaRPr kumimoji="0" lang="en-US" sz="4400" b="0" i="0" u="none" strike="noStrike" kern="0" cap="none" spc="0" normalizeH="0" baseline="0" noProof="0" dirty="0">
              <a:ln>
                <a:noFill/>
              </a:ln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7" name="Picture 2" descr="http://www.cse.nd.edu/~ccl/research/ccl-july2009-smal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8800" y="1752598"/>
            <a:ext cx="5486400" cy="411480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590800"/>
            <a:ext cx="7467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Hard Part:</a:t>
            </a:r>
            <a:br>
              <a:rPr lang="en-US" dirty="0" smtClean="0"/>
            </a:br>
            <a:r>
              <a:rPr lang="en-US" dirty="0" smtClean="0"/>
              <a:t>Agreeing on Useful Abstractions</a:t>
            </a:r>
            <a:endParaRPr lang="en-US" dirty="0"/>
          </a:p>
        </p:txBody>
      </p:sp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5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1" hangingPunct="1"/>
            <a:r>
              <a:rPr lang="en-US" sz="44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Abstractions for Software </a:t>
            </a:r>
            <a:endParaRPr lang="en-US" sz="4400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graphicFrame>
        <p:nvGraphicFramePr>
          <p:cNvPr id="2049" name="Object 1"/>
          <p:cNvGraphicFramePr>
            <a:graphicFrameLocks noChangeAspect="1"/>
          </p:cNvGraphicFramePr>
          <p:nvPr/>
        </p:nvGraphicFramePr>
        <p:xfrm>
          <a:off x="-1" y="1752600"/>
          <a:ext cx="9206459" cy="4191000"/>
        </p:xfrm>
        <a:graphic>
          <a:graphicData uri="http://schemas.openxmlformats.org/presentationml/2006/ole">
            <p:oleObj spid="_x0000_s2049" name="Slide" r:id="rId3" imgW="4562775" imgH="3421318" progId="PowerPoint.Slide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Abstractions for Storage</a:t>
            </a:r>
            <a:endParaRPr lang="en-US" dirty="0">
              <a:solidFill>
                <a:srgbClr val="FFFF00"/>
              </a:solidFill>
            </a:endParaRPr>
          </a:p>
        </p:txBody>
      </p:sp>
      <p:graphicFrame>
        <p:nvGraphicFramePr>
          <p:cNvPr id="17470" name="Group 62"/>
          <p:cNvGraphicFramePr>
            <a:graphicFrameLocks noGrp="1"/>
          </p:cNvGraphicFramePr>
          <p:nvPr>
            <p:ph idx="1"/>
          </p:nvPr>
        </p:nvGraphicFramePr>
        <p:xfrm>
          <a:off x="609600" y="1828800"/>
          <a:ext cx="4648200" cy="2286000"/>
        </p:xfrm>
        <a:graphic>
          <a:graphicData uri="http://schemas.openxmlformats.org/drawingml/2006/table">
            <a:tbl>
              <a:tblPr/>
              <a:tblGrid>
                <a:gridCol w="762000"/>
                <a:gridCol w="1096963"/>
                <a:gridCol w="930275"/>
                <a:gridCol w="928687"/>
                <a:gridCol w="930275"/>
              </a:tblGrid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Type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Subject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Eye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Color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FileID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Iris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S100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Right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Blue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10486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Iris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S100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Left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Blue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10487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Iris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S203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Right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Brown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24304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Iris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S203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Left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Brown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24305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458" name="Text Box 50"/>
          <p:cNvSpPr txBox="1">
            <a:spLocks noChangeArrowheads="1"/>
          </p:cNvSpPr>
          <p:nvPr/>
        </p:nvSpPr>
        <p:spPr bwMode="auto">
          <a:xfrm>
            <a:off x="1695450" y="1371600"/>
            <a:ext cx="2254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1800" b="1"/>
              <a:t>Scientific Metadata</a:t>
            </a:r>
          </a:p>
        </p:txBody>
      </p:sp>
      <p:cxnSp>
        <p:nvCxnSpPr>
          <p:cNvPr id="17459" name="AutoShape 51"/>
          <p:cNvCxnSpPr>
            <a:cxnSpLocks noChangeShapeType="1"/>
            <a:stCxn id="0" idx="2"/>
            <a:endCxn id="17412" idx="0"/>
          </p:cNvCxnSpPr>
          <p:nvPr/>
        </p:nvCxnSpPr>
        <p:spPr bwMode="auto">
          <a:xfrm flipH="1">
            <a:off x="3962400" y="4114800"/>
            <a:ext cx="830263" cy="7429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7460" name="AutoShape 52"/>
          <p:cNvCxnSpPr>
            <a:cxnSpLocks noChangeShapeType="1"/>
            <a:stCxn id="17412" idx="3"/>
            <a:endCxn id="17418" idx="2"/>
          </p:cNvCxnSpPr>
          <p:nvPr/>
        </p:nvCxnSpPr>
        <p:spPr bwMode="auto">
          <a:xfrm>
            <a:off x="4876800" y="5505450"/>
            <a:ext cx="1371600" cy="4762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7461" name="AutoShape 53"/>
          <p:cNvCxnSpPr>
            <a:cxnSpLocks noChangeShapeType="1"/>
            <a:stCxn id="17412" idx="3"/>
            <a:endCxn id="17417" idx="2"/>
          </p:cNvCxnSpPr>
          <p:nvPr/>
        </p:nvCxnSpPr>
        <p:spPr bwMode="auto">
          <a:xfrm flipV="1">
            <a:off x="4876800" y="4610100"/>
            <a:ext cx="1371600" cy="8953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grpSp>
        <p:nvGrpSpPr>
          <p:cNvPr id="26" name="Group 25"/>
          <p:cNvGrpSpPr/>
          <p:nvPr/>
        </p:nvGrpSpPr>
        <p:grpSpPr>
          <a:xfrm>
            <a:off x="1143000" y="654050"/>
            <a:ext cx="7848600" cy="5822950"/>
            <a:chOff x="1143000" y="654050"/>
            <a:chExt cx="7848600" cy="5822950"/>
          </a:xfrm>
        </p:grpSpPr>
        <p:pic>
          <p:nvPicPr>
            <p:cNvPr id="17411" name="Picture 3" descr="file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143000" y="4857750"/>
              <a:ext cx="1752600" cy="131445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</p:pic>
        <p:sp>
          <p:nvSpPr>
            <p:cNvPr id="17412" name="Rectangle 4"/>
            <p:cNvSpPr>
              <a:spLocks noChangeArrowheads="1"/>
            </p:cNvSpPr>
            <p:nvPr/>
          </p:nvSpPr>
          <p:spPr bwMode="auto">
            <a:xfrm>
              <a:off x="3048000" y="4857750"/>
              <a:ext cx="1828800" cy="12954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/>
              <a:r>
                <a:rPr lang="en-US" sz="1800" b="1"/>
                <a:t>fileid = 24305</a:t>
              </a:r>
            </a:p>
            <a:p>
              <a:pPr eaLnBrk="1" hangingPunct="1"/>
              <a:r>
                <a:rPr lang="en-US" sz="1800"/>
                <a:t>size  = 300K</a:t>
              </a:r>
            </a:p>
            <a:p>
              <a:pPr eaLnBrk="1" hangingPunct="1"/>
              <a:r>
                <a:rPr lang="en-US" sz="1800"/>
                <a:t>type  = jpg</a:t>
              </a:r>
            </a:p>
            <a:p>
              <a:pPr eaLnBrk="1" hangingPunct="1"/>
              <a:r>
                <a:rPr lang="en-US" sz="1800"/>
                <a:t>sum = abc123…</a:t>
              </a:r>
            </a:p>
          </p:txBody>
        </p:sp>
        <p:sp>
          <p:nvSpPr>
            <p:cNvPr id="17413" name="AutoShape 5"/>
            <p:cNvSpPr>
              <a:spLocks noChangeArrowheads="1"/>
            </p:cNvSpPr>
            <p:nvPr/>
          </p:nvSpPr>
          <p:spPr bwMode="auto">
            <a:xfrm>
              <a:off x="6248400" y="1371600"/>
              <a:ext cx="1676400" cy="990600"/>
            </a:xfrm>
            <a:prstGeom prst="can">
              <a:avLst>
                <a:gd name="adj" fmla="val 25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r>
                <a:rPr lang="en-US" sz="1800" dirty="0" err="1"/>
                <a:t>replicaid</a:t>
              </a:r>
              <a:r>
                <a:rPr lang="en-US" sz="1800" dirty="0"/>
                <a:t>=423</a:t>
              </a:r>
            </a:p>
            <a:p>
              <a:pPr algn="ctr" eaLnBrk="1" hangingPunct="1"/>
              <a:r>
                <a:rPr lang="en-US" sz="1800" dirty="0"/>
                <a:t>state=ok</a:t>
              </a:r>
            </a:p>
          </p:txBody>
        </p:sp>
        <p:pic>
          <p:nvPicPr>
            <p:cNvPr id="17414" name="Picture 6" descr="file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001000" y="1600200"/>
              <a:ext cx="685800" cy="51435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</p:pic>
        <p:sp>
          <p:nvSpPr>
            <p:cNvPr id="17415" name="AutoShape 7"/>
            <p:cNvSpPr>
              <a:spLocks noChangeArrowheads="1"/>
            </p:cNvSpPr>
            <p:nvPr/>
          </p:nvSpPr>
          <p:spPr bwMode="auto">
            <a:xfrm>
              <a:off x="6248400" y="2743200"/>
              <a:ext cx="1676400" cy="990600"/>
            </a:xfrm>
            <a:prstGeom prst="can">
              <a:avLst>
                <a:gd name="adj" fmla="val 25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r>
                <a:rPr lang="en-US" sz="1800"/>
                <a:t>replicaid=105</a:t>
              </a:r>
            </a:p>
            <a:p>
              <a:pPr algn="ctr" eaLnBrk="1" hangingPunct="1"/>
              <a:r>
                <a:rPr lang="en-US" sz="1800"/>
                <a:t>state=ok</a:t>
              </a:r>
            </a:p>
          </p:txBody>
        </p:sp>
        <p:pic>
          <p:nvPicPr>
            <p:cNvPr id="17416" name="Picture 8" descr="file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001000" y="2971800"/>
              <a:ext cx="685800" cy="51435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</p:pic>
        <p:sp>
          <p:nvSpPr>
            <p:cNvPr id="17417" name="AutoShape 9"/>
            <p:cNvSpPr>
              <a:spLocks noChangeArrowheads="1"/>
            </p:cNvSpPr>
            <p:nvPr/>
          </p:nvSpPr>
          <p:spPr bwMode="auto">
            <a:xfrm>
              <a:off x="6248400" y="4114800"/>
              <a:ext cx="1676400" cy="990600"/>
            </a:xfrm>
            <a:prstGeom prst="can">
              <a:avLst>
                <a:gd name="adj" fmla="val 25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r>
                <a:rPr lang="en-US" sz="1800"/>
                <a:t>replicaid=293</a:t>
              </a:r>
            </a:p>
            <a:p>
              <a:pPr algn="ctr" eaLnBrk="1" hangingPunct="1"/>
              <a:r>
                <a:rPr lang="en-US" sz="1800"/>
                <a:t>state=creating</a:t>
              </a:r>
            </a:p>
          </p:txBody>
        </p:sp>
        <p:sp>
          <p:nvSpPr>
            <p:cNvPr id="17418" name="AutoShape 10"/>
            <p:cNvSpPr>
              <a:spLocks noChangeArrowheads="1"/>
            </p:cNvSpPr>
            <p:nvPr/>
          </p:nvSpPr>
          <p:spPr bwMode="auto">
            <a:xfrm>
              <a:off x="6248400" y="5486400"/>
              <a:ext cx="1676400" cy="990600"/>
            </a:xfrm>
            <a:prstGeom prst="can">
              <a:avLst>
                <a:gd name="adj" fmla="val 25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r>
                <a:rPr lang="en-US" sz="1800"/>
                <a:t>replicaid=102</a:t>
              </a:r>
            </a:p>
            <a:p>
              <a:pPr algn="ctr" eaLnBrk="1" hangingPunct="1"/>
              <a:r>
                <a:rPr lang="en-US" sz="1800"/>
                <a:t>state=deleting</a:t>
              </a:r>
            </a:p>
          </p:txBody>
        </p:sp>
        <p:pic>
          <p:nvPicPr>
            <p:cNvPr id="17419" name="Picture 11" descr="file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001000" y="5715000"/>
              <a:ext cx="685800" cy="51435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</p:pic>
        <p:cxnSp>
          <p:nvCxnSpPr>
            <p:cNvPr id="17462" name="AutoShape 54"/>
            <p:cNvCxnSpPr>
              <a:cxnSpLocks noChangeShapeType="1"/>
              <a:stCxn id="17412" idx="3"/>
              <a:endCxn id="17415" idx="2"/>
            </p:cNvCxnSpPr>
            <p:nvPr/>
          </p:nvCxnSpPr>
          <p:spPr bwMode="auto">
            <a:xfrm flipV="1">
              <a:off x="4876800" y="3238500"/>
              <a:ext cx="1371600" cy="226695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7463" name="AutoShape 55"/>
            <p:cNvCxnSpPr>
              <a:cxnSpLocks noChangeShapeType="1"/>
              <a:stCxn id="17412" idx="3"/>
              <a:endCxn id="17413" idx="2"/>
            </p:cNvCxnSpPr>
            <p:nvPr/>
          </p:nvCxnSpPr>
          <p:spPr bwMode="auto">
            <a:xfrm flipV="1">
              <a:off x="4876800" y="1866900"/>
              <a:ext cx="1371600" cy="363855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grpSp>
          <p:nvGrpSpPr>
            <p:cNvPr id="25" name="Group 24"/>
            <p:cNvGrpSpPr/>
            <p:nvPr/>
          </p:nvGrpSpPr>
          <p:grpSpPr>
            <a:xfrm>
              <a:off x="8153400" y="5791200"/>
              <a:ext cx="381000" cy="381000"/>
              <a:chOff x="8153400" y="5791200"/>
              <a:chExt cx="381000" cy="381000"/>
            </a:xfrm>
          </p:grpSpPr>
          <p:sp>
            <p:nvSpPr>
              <p:cNvPr id="17465" name="Line 57"/>
              <p:cNvSpPr>
                <a:spLocks noChangeShapeType="1"/>
              </p:cNvSpPr>
              <p:nvPr/>
            </p:nvSpPr>
            <p:spPr bwMode="auto">
              <a:xfrm>
                <a:off x="8153400" y="5791200"/>
                <a:ext cx="381000" cy="381000"/>
              </a:xfrm>
              <a:prstGeom prst="line">
                <a:avLst/>
              </a:prstGeom>
              <a:noFill/>
              <a:ln w="76200">
                <a:solidFill>
                  <a:srgbClr val="CC33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66" name="Line 58"/>
              <p:cNvSpPr>
                <a:spLocks noChangeShapeType="1"/>
              </p:cNvSpPr>
              <p:nvPr/>
            </p:nvSpPr>
            <p:spPr bwMode="auto">
              <a:xfrm flipV="1">
                <a:off x="8153400" y="5791200"/>
                <a:ext cx="381000" cy="381000"/>
              </a:xfrm>
              <a:prstGeom prst="line">
                <a:avLst/>
              </a:prstGeom>
              <a:noFill/>
              <a:ln w="76200">
                <a:solidFill>
                  <a:srgbClr val="CC33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7467" name="Rectangle 59"/>
            <p:cNvSpPr>
              <a:spLocks noChangeArrowheads="1"/>
            </p:cNvSpPr>
            <p:nvPr/>
          </p:nvSpPr>
          <p:spPr bwMode="auto">
            <a:xfrm>
              <a:off x="8001000" y="4419600"/>
              <a:ext cx="685800" cy="4572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68" name="Text Box 60"/>
            <p:cNvSpPr txBox="1">
              <a:spLocks noChangeArrowheads="1"/>
            </p:cNvSpPr>
            <p:nvPr/>
          </p:nvSpPr>
          <p:spPr bwMode="auto">
            <a:xfrm>
              <a:off x="1873250" y="4357688"/>
              <a:ext cx="2089150" cy="3667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sz="1800" b="1"/>
                <a:t>General Metadata</a:t>
              </a:r>
            </a:p>
          </p:txBody>
        </p:sp>
        <p:sp>
          <p:nvSpPr>
            <p:cNvPr id="17472" name="Text Box 64"/>
            <p:cNvSpPr txBox="1">
              <a:spLocks noChangeArrowheads="1"/>
            </p:cNvSpPr>
            <p:nvPr/>
          </p:nvSpPr>
          <p:spPr bwMode="auto">
            <a:xfrm>
              <a:off x="7664450" y="654050"/>
              <a:ext cx="1327150" cy="6413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lang="en-US" sz="1800" b="1"/>
                <a:t>Immutable</a:t>
              </a:r>
            </a:p>
            <a:p>
              <a:pPr algn="ctr" eaLnBrk="1" hangingPunct="1"/>
              <a:r>
                <a:rPr lang="en-US" sz="1800" b="1"/>
                <a:t>Replicas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success stories…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4864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Created a data repository and computation framework for biometrics research that enables research on datasets 100X larger than before.  (</a:t>
            </a:r>
            <a:r>
              <a:rPr lang="en-US" sz="2400" dirty="0" err="1" smtClean="0"/>
              <a:t>BXGrid</a:t>
            </a:r>
            <a:r>
              <a:rPr lang="en-US" sz="2400" dirty="0" smtClean="0"/>
              <a:t>, All-Pairs)</a:t>
            </a:r>
          </a:p>
          <a:p>
            <a:r>
              <a:rPr lang="en-US" sz="2400" dirty="0" smtClean="0"/>
              <a:t>Created scalable modules for the Celera assembler that allow it to run on O(1000) cores across Condor, SGE, EC2, and Azure.  (SAND)</a:t>
            </a:r>
          </a:p>
          <a:p>
            <a:r>
              <a:rPr lang="en-US" sz="2400" dirty="0" smtClean="0"/>
              <a:t>Created a high-throughput molecular dynamics ensemble management system that runs continuously (last 6 months) on 4000+ cores across multiple HPC sites.  (</a:t>
            </a:r>
            <a:r>
              <a:rPr lang="en-US" sz="2400" dirty="0" err="1" smtClean="0"/>
              <a:t>Folding@Work</a:t>
            </a:r>
            <a:r>
              <a:rPr lang="en-US" sz="2400" dirty="0" smtClean="0"/>
              <a:t>)</a:t>
            </a:r>
          </a:p>
          <a:p>
            <a:r>
              <a:rPr lang="en-US" sz="2400" dirty="0" smtClean="0"/>
              <a:t>Created a grid-scale POSIX-compatible </a:t>
            </a:r>
            <a:r>
              <a:rPr lang="en-US" sz="2400" dirty="0" err="1" smtClean="0"/>
              <a:t>filesystem</a:t>
            </a:r>
            <a:r>
              <a:rPr lang="en-US" sz="2400" dirty="0" smtClean="0"/>
              <a:t> used in production by LHC experiments.  (Parrot and Chirp)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228600" y="5943600"/>
            <a:ext cx="8686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http://www.nd.edu/~ccl</a:t>
            </a:r>
            <a:endParaRPr kumimoji="0" lang="en-US" sz="4400" b="0" i="0" u="none" strike="noStrike" kern="0" cap="none" spc="0" normalizeH="0" baseline="0" noProof="0" dirty="0">
              <a:ln>
                <a:noFill/>
              </a:ln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362200"/>
            <a:ext cx="7467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i="1" dirty="0" smtClean="0"/>
              <a:t>But have you ever</a:t>
            </a:r>
            <a:br>
              <a:rPr lang="en-US" i="1" dirty="0" smtClean="0"/>
            </a:br>
            <a:r>
              <a:rPr lang="en-US" b="1" i="1" dirty="0" smtClean="0">
                <a:solidFill>
                  <a:srgbClr val="FFFF00"/>
                </a:solidFill>
              </a:rPr>
              <a:t>really</a:t>
            </a:r>
            <a:r>
              <a:rPr lang="en-US" i="1" dirty="0" smtClean="0"/>
              <a:t> watched someone</a:t>
            </a:r>
            <a:br>
              <a:rPr lang="en-US" i="1" dirty="0" smtClean="0"/>
            </a:br>
            <a:r>
              <a:rPr lang="en-US" i="1" dirty="0" smtClean="0"/>
              <a:t>use a large distributed system?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E8A43-B528-42CB-B66E-B92F47A992BB}" type="slidenum">
              <a:rPr lang="en-US"/>
              <a:pPr/>
              <a:t>9</a:t>
            </a:fld>
            <a:endParaRPr lang="en-US"/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609600" y="230186"/>
            <a:ext cx="8088313" cy="3046414"/>
            <a:chOff x="384" y="96"/>
            <a:chExt cx="5095" cy="1919"/>
          </a:xfrm>
        </p:grpSpPr>
        <p:pic>
          <p:nvPicPr>
            <p:cNvPr id="257027" name="Picture 3" descr="j0430491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84" y="384"/>
              <a:ext cx="1320" cy="1248"/>
            </a:xfrm>
            <a:prstGeom prst="rect">
              <a:avLst/>
            </a:prstGeom>
            <a:noFill/>
          </p:spPr>
        </p:pic>
        <p:sp>
          <p:nvSpPr>
            <p:cNvPr id="257028" name="Text Box 4"/>
            <p:cNvSpPr txBox="1">
              <a:spLocks noChangeArrowheads="1"/>
            </p:cNvSpPr>
            <p:nvPr/>
          </p:nvSpPr>
          <p:spPr bwMode="auto">
            <a:xfrm>
              <a:off x="1872" y="96"/>
              <a:ext cx="3607" cy="19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en-US" sz="2400" dirty="0" smtClean="0"/>
                <a:t>I have a standard, debugged, trusted application that runs on my laptop.</a:t>
              </a:r>
            </a:p>
            <a:p>
              <a:r>
                <a:rPr lang="en-US" sz="2400" dirty="0" smtClean="0"/>
                <a:t> </a:t>
              </a:r>
            </a:p>
            <a:p>
              <a:r>
                <a:rPr lang="en-US" sz="2400" dirty="0" smtClean="0"/>
                <a:t>A toy problem completes in one hour.</a:t>
              </a:r>
            </a:p>
            <a:p>
              <a:r>
                <a:rPr lang="en-US" sz="2400" dirty="0" smtClean="0"/>
                <a:t>A real problem will take a month (I think.)</a:t>
              </a:r>
            </a:p>
            <a:p>
              <a:endParaRPr lang="en-US" sz="2400" dirty="0" smtClean="0"/>
            </a:p>
            <a:p>
              <a:r>
                <a:rPr lang="en-US" sz="2400" dirty="0" smtClean="0"/>
                <a:t>Can I get a single result faster?</a:t>
              </a:r>
            </a:p>
            <a:p>
              <a:r>
                <a:rPr lang="en-US" sz="2400" dirty="0" smtClean="0"/>
                <a:t>Can I get more results in the same time?</a:t>
              </a:r>
            </a:p>
          </p:txBody>
        </p:sp>
      </p:grpSp>
      <p:grpSp>
        <p:nvGrpSpPr>
          <p:cNvPr id="3" name="Group 10"/>
          <p:cNvGrpSpPr/>
          <p:nvPr/>
        </p:nvGrpSpPr>
        <p:grpSpPr>
          <a:xfrm>
            <a:off x="533400" y="3600271"/>
            <a:ext cx="4114800" cy="2190929"/>
            <a:chOff x="533400" y="3600271"/>
            <a:chExt cx="4114800" cy="2190929"/>
          </a:xfrm>
        </p:grpSpPr>
        <p:pic>
          <p:nvPicPr>
            <p:cNvPr id="257036" name="Picture 12" descr="rice_data_center06052007x300"/>
            <p:cNvPicPr>
              <a:picLocks noChangeAspect="1" noChangeArrowheads="1"/>
            </p:cNvPicPr>
            <p:nvPr/>
          </p:nvPicPr>
          <p:blipFill>
            <a:blip r:embed="rId3" cstate="print"/>
            <a:srcRect l="40476"/>
            <a:stretch>
              <a:fillRect/>
            </a:stretch>
          </p:blipFill>
          <p:spPr bwMode="auto">
            <a:xfrm>
              <a:off x="533400" y="3624262"/>
              <a:ext cx="1905004" cy="2166938"/>
            </a:xfrm>
            <a:prstGeom prst="rect">
              <a:avLst/>
            </a:prstGeom>
            <a:noFill/>
          </p:spPr>
        </p:pic>
        <p:sp>
          <p:nvSpPr>
            <p:cNvPr id="257037" name="Text Box 13"/>
            <p:cNvSpPr txBox="1">
              <a:spLocks noChangeArrowheads="1"/>
            </p:cNvSpPr>
            <p:nvPr/>
          </p:nvSpPr>
          <p:spPr bwMode="auto">
            <a:xfrm>
              <a:off x="2546343" y="3600271"/>
              <a:ext cx="2101857" cy="12003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 dirty="0" smtClean="0"/>
                <a:t>Last year,</a:t>
              </a:r>
            </a:p>
            <a:p>
              <a:r>
                <a:rPr lang="en-US" sz="2400" dirty="0" smtClean="0"/>
                <a:t>I heard about</a:t>
              </a:r>
            </a:p>
            <a:p>
              <a:r>
                <a:rPr lang="en-US" sz="2400" dirty="0" smtClean="0"/>
                <a:t>this grid thing.</a:t>
              </a:r>
            </a:p>
          </p:txBody>
        </p:sp>
      </p:grpSp>
      <p:sp>
        <p:nvSpPr>
          <p:cNvPr id="16" name="Text Box 14"/>
          <p:cNvSpPr txBox="1">
            <a:spLocks noChangeArrowheads="1"/>
          </p:cNvSpPr>
          <p:nvPr/>
        </p:nvSpPr>
        <p:spPr bwMode="auto">
          <a:xfrm>
            <a:off x="2819400" y="6106180"/>
            <a:ext cx="339868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i="1" dirty="0" smtClean="0">
                <a:solidFill>
                  <a:srgbClr val="FFFF00"/>
                </a:solidFill>
              </a:rPr>
              <a:t>What do I do next?</a:t>
            </a:r>
            <a:endParaRPr lang="en-US" sz="2800" b="1" i="1" dirty="0">
              <a:solidFill>
                <a:srgbClr val="FFFF00"/>
              </a:solidFill>
            </a:endParaRPr>
          </a:p>
        </p:txBody>
      </p:sp>
      <p:grpSp>
        <p:nvGrpSpPr>
          <p:cNvPr id="4" name="Group 11"/>
          <p:cNvGrpSpPr/>
          <p:nvPr/>
        </p:nvGrpSpPr>
        <p:grpSpPr>
          <a:xfrm>
            <a:off x="4648200" y="3429000"/>
            <a:ext cx="4086225" cy="2722145"/>
            <a:chOff x="4648200" y="3429000"/>
            <a:chExt cx="4086225" cy="2722145"/>
          </a:xfrm>
        </p:grpSpPr>
        <p:pic>
          <p:nvPicPr>
            <p:cNvPr id="277506" name="Picture 2" descr="http://imgs.sfgate.com/blogs/images/sfgate/ybenjamin/2009/09/02/question-cloud.jp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7010400" y="3429000"/>
              <a:ext cx="1724025" cy="2722145"/>
            </a:xfrm>
            <a:prstGeom prst="rect">
              <a:avLst/>
            </a:prstGeom>
            <a:noFill/>
          </p:spPr>
        </p:pic>
        <p:sp>
          <p:nvSpPr>
            <p:cNvPr id="18" name="Text Box 13"/>
            <p:cNvSpPr txBox="1">
              <a:spLocks noChangeArrowheads="1"/>
            </p:cNvSpPr>
            <p:nvPr/>
          </p:nvSpPr>
          <p:spPr bwMode="auto">
            <a:xfrm>
              <a:off x="4648200" y="4743271"/>
              <a:ext cx="2324675" cy="12003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r"/>
              <a:r>
                <a:rPr lang="en-US" sz="2400" dirty="0" smtClean="0"/>
                <a:t>This year,</a:t>
              </a:r>
            </a:p>
            <a:p>
              <a:pPr algn="r"/>
              <a:r>
                <a:rPr lang="en-US" sz="2400" dirty="0" smtClean="0"/>
                <a:t>I heard about</a:t>
              </a:r>
            </a:p>
            <a:p>
              <a:pPr algn="r"/>
              <a:r>
                <a:rPr lang="en-US" sz="2400" dirty="0" smtClean="0"/>
                <a:t>this cloud thing.</a:t>
              </a:r>
              <a:endParaRPr lang="en-US" sz="24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theme/theme1.xml><?xml version="1.0" encoding="utf-8"?>
<a:theme xmlns:a="http://schemas.openxmlformats.org/drawingml/2006/main" name="Technic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955</TotalTime>
  <Words>945</Words>
  <Application>Microsoft Office PowerPoint</Application>
  <PresentationFormat>On-screen Show (4:3)</PresentationFormat>
  <Paragraphs>139</Paragraphs>
  <Slides>30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2" baseType="lpstr">
      <vt:lpstr>Technic</vt:lpstr>
      <vt:lpstr>Slide</vt:lpstr>
      <vt:lpstr> Unsolved Computer Science Problems in Distributed Computing</vt:lpstr>
      <vt:lpstr>The Cooperative Computing Lab</vt:lpstr>
      <vt:lpstr>How we do research:</vt:lpstr>
      <vt:lpstr>Hard Part: Agreeing on Useful Abstractions</vt:lpstr>
      <vt:lpstr>Slide 5</vt:lpstr>
      <vt:lpstr>Abstractions for Storage</vt:lpstr>
      <vt:lpstr>Some success stories…</vt:lpstr>
      <vt:lpstr>But have you ever really watched someone use a large distributed system?</vt:lpstr>
      <vt:lpstr>Slide 9</vt:lpstr>
      <vt:lpstr>What they want.</vt:lpstr>
      <vt:lpstr>The Most Common App Design…</vt:lpstr>
      <vt:lpstr>What goes wrong? Everything!</vt:lpstr>
      <vt:lpstr>Slide 13</vt:lpstr>
      <vt:lpstr>gigascale terascale petascale exascale … zottascale?</vt:lpstr>
      <vt:lpstr>The Kiloscale Problem:  Any workflow with sufficient concurrency should be able to run correctly on 1K cores the first time and every time with no sysadmin help.  (Appropriate metrics are results/FTE.) </vt:lpstr>
      <vt:lpstr>The Halting Problem  Given a workflow running on one thousand nodes, make it stop and clean up all associated state with complete certainty.  (Need closure of both namespaces and resources.) </vt:lpstr>
      <vt:lpstr>The Dependency Problem:  (1) Given a program, figure out everything that it actually needs to run on a different machine.   (2) Given a process, figure out the (distributed) resources it actually uses while running.  (3) Extend 1 and 2 to an entire workflow.  (VMs are not the complete solution.)  </vt:lpstr>
      <vt:lpstr>The Right-Sizing Problem:  Given a (structured) application and a given cluster, cloud, or grid, choose a resource allocation that achieves good performance at acceptable cost.  (Can draw on DB optimization work.)</vt:lpstr>
      <vt:lpstr>The Troubleshooting Problem:  When a failure happens in the middle of a 100-layer software stack, how and when do you report/retry/ignore/suppress the error?  (Exceptions?  Are you kidding?)</vt:lpstr>
      <vt:lpstr>Slide 20</vt:lpstr>
      <vt:lpstr>The Design Problem:  How should applications be designed so that they are well suited for distributed computing?  (Object oriented solves everything!)</vt:lpstr>
      <vt:lpstr>In the next ten years:  Let us articulate the key principles of distributed computing.</vt:lpstr>
      <vt:lpstr>Key Principles of Compilers</vt:lpstr>
      <vt:lpstr>Some Key Concepts from Grids</vt:lpstr>
      <vt:lpstr>In the next ten years:  Let us rethink how we evaluate each other’s work.</vt:lpstr>
      <vt:lpstr>The Transformative Criterion Considered Harmful</vt:lpstr>
      <vt:lpstr>The Sobriety Criterion!</vt:lpstr>
      <vt:lpstr>However…  Making software usable and dependable at all scales would have a transformative effect on the users! </vt:lpstr>
      <vt:lpstr>In Summary</vt:lpstr>
      <vt:lpstr>Slide 30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Douglas Thain</dc:creator>
  <cp:lastModifiedBy>Douglas Thain</cp:lastModifiedBy>
  <cp:revision>70</cp:revision>
  <dcterms:created xsi:type="dcterms:W3CDTF">2012-01-04T02:20:50Z</dcterms:created>
  <dcterms:modified xsi:type="dcterms:W3CDTF">2012-01-09T00:46:11Z</dcterms:modified>
</cp:coreProperties>
</file>